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sldIdLst>
    <p:sldId id="256" r:id="rId3"/>
    <p:sldId id="257" r:id="rId4"/>
    <p:sldId id="262" r:id="rId5"/>
    <p:sldId id="261" r:id="rId6"/>
    <p:sldId id="263" r:id="rId7"/>
    <p:sldId id="264" r:id="rId8"/>
    <p:sldId id="265" r:id="rId9"/>
    <p:sldId id="266" r:id="rId10"/>
    <p:sldId id="267" r:id="rId11"/>
    <p:sldId id="268" r:id="rId12"/>
    <p:sldId id="271" r:id="rId13"/>
    <p:sldId id="274" r:id="rId14"/>
    <p:sldId id="275" r:id="rId15"/>
    <p:sldId id="273" r:id="rId16"/>
    <p:sldId id="282" r:id="rId17"/>
    <p:sldId id="276" r:id="rId18"/>
    <p:sldId id="280" r:id="rId19"/>
    <p:sldId id="278" r:id="rId20"/>
    <p:sldId id="283" r:id="rId21"/>
    <p:sldId id="284"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2" autoAdjust="0"/>
    <p:restoredTop sz="94660"/>
  </p:normalViewPr>
  <p:slideViewPr>
    <p:cSldViewPr snapToGrid="0">
      <p:cViewPr>
        <p:scale>
          <a:sx n="110" d="100"/>
          <a:sy n="110" d="100"/>
        </p:scale>
        <p:origin x="-464"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DBDDF98-C922-483F-97E9-3E76B0201B42}"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969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BDDF98-C922-483F-97E9-3E76B0201B42}"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015949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BDDF98-C922-483F-97E9-3E76B0201B42}"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408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BDDF98-C922-483F-97E9-3E76B0201B42}"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69377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BDDF98-C922-483F-97E9-3E76B0201B42}"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03485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BDDF98-C922-483F-97E9-3E76B0201B42}"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613906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BDDF98-C922-483F-97E9-3E76B0201B42}"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524798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BDDF98-C922-483F-97E9-3E76B0201B42}" type="datetimeFigureOut">
              <a:rPr lang="en-US" smtClean="0"/>
              <a:t>4/25/2023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564185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DDF98-C922-483F-97E9-3E76B0201B42}" type="datetimeFigureOut">
              <a:rPr lang="en-US" smtClean="0"/>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19858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BDDF98-C922-483F-97E9-3E76B0201B42}" type="datetimeFigureOut">
              <a:rPr lang="en-US" smtClean="0"/>
              <a:t>4/25/2023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476414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BDDF98-C922-483F-97E9-3E76B0201B42}"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162413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BDDF98-C922-483F-97E9-3E76B0201B42}"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116286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BDDF98-C922-483F-97E9-3E76B0201B42}"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564328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BDDF98-C922-483F-97E9-3E76B0201B42}" type="datetimeFigureOut">
              <a:rPr lang="en-US" smtClean="0"/>
              <a:pPr/>
              <a:t>4/25/2023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2519998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BDDF98-C922-483F-97E9-3E76B0201B42}" type="datetimeFigureOut">
              <a:rPr lang="en-US" smtClean="0"/>
              <a:pPr/>
              <a:t>4/25/2023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7006462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BDDF98-C922-483F-97E9-3E76B0201B42}" type="datetimeFigureOut">
              <a:rPr lang="en-US" smtClean="0"/>
              <a:pPr/>
              <a:t>4/25/2023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B8B3671-A306-4A69-8480-FA9BE839245D}" type="slidenum">
              <a:rPr lang="en-US" smtClean="0"/>
              <a:pPr/>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741522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BDDF98-C922-483F-97E9-3E76B0201B42}" type="datetimeFigureOut">
              <a:rPr lang="en-US" smtClean="0"/>
              <a:pPr/>
              <a:t>4/25/2023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9928495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DBDDF98-C922-483F-97E9-3E76B0201B42}" type="datetimeFigureOut">
              <a:rPr lang="en-US" smtClean="0"/>
              <a:pPr/>
              <a:t>4/25/2023</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4044173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DBDDF98-C922-483F-97E9-3E76B0201B42}" type="datetimeFigureOut">
              <a:rPr lang="en-US" smtClean="0"/>
              <a:pPr/>
              <a:t>4/25/2023</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10596638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BDDF98-C922-483F-97E9-3E76B0201B42}"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4619629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BDDF98-C922-483F-97E9-3E76B0201B42}"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786338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BDDF98-C922-483F-97E9-3E76B0201B42}"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471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BDDF98-C922-483F-97E9-3E76B0201B42}"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107614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BDDF98-C922-483F-97E9-3E76B0201B42}" type="datetimeFigureOut">
              <a:rPr lang="en-US" smtClean="0"/>
              <a:t>4/25/2023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935618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DDF98-C922-483F-97E9-3E76B0201B42}" type="datetimeFigureOut">
              <a:rPr lang="en-US" smtClean="0"/>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25734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BDDF98-C922-483F-97E9-3E76B0201B42}" type="datetimeFigureOut">
              <a:rPr lang="en-US" smtClean="0"/>
              <a:t>4/25/2023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499804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BDDF98-C922-483F-97E9-3E76B0201B42}"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41792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BDDF98-C922-483F-97E9-3E76B0201B42}"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B3671-A306-4A69-8480-FA9BE839245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32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DBDDF98-C922-483F-97E9-3E76B0201B42}" type="datetimeFigureOut">
              <a:rPr lang="en-US" smtClean="0"/>
              <a:pPr/>
              <a:t>4/25/2023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B8B3671-A306-4A69-8480-FA9BE839245D}"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5557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DBDDF98-C922-483F-97E9-3E76B0201B42}" type="datetimeFigureOut">
              <a:rPr lang="en-US" smtClean="0"/>
              <a:pPr/>
              <a:t>4/25/2023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151790478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jpe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www.ncbi.nlm.nih.gov/pmc/articles/PMC7345942/" TargetMode="External"/><Relationship Id="rId2" Type="http://schemas.openxmlformats.org/officeDocument/2006/relationships/hyperlink" Target="https://www.ncbi.nlm.nih.gov/pmc/articles/PMC7263278/#SM1" TargetMode="External"/><Relationship Id="rId1" Type="http://schemas.openxmlformats.org/officeDocument/2006/relationships/slideLayout" Target="../slideLayouts/slideLayout13.xml"/><Relationship Id="rId4" Type="http://schemas.openxmlformats.org/officeDocument/2006/relationships/hyperlink" Target="https://www.ncbi.nlm.nih.gov/pmc/articles/PMC592735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80615-23CC-4C56-B4A9-EB6DCD2E4305}"/>
              </a:ext>
            </a:extLst>
          </p:cNvPr>
          <p:cNvSpPr>
            <a:spLocks noGrp="1"/>
          </p:cNvSpPr>
          <p:nvPr>
            <p:ph type="ctrTitle"/>
          </p:nvPr>
        </p:nvSpPr>
        <p:spPr>
          <a:xfrm>
            <a:off x="745044" y="2444161"/>
            <a:ext cx="5139812" cy="2070330"/>
          </a:xfrm>
        </p:spPr>
        <p:txBody>
          <a:bodyPr anchor="b">
            <a:normAutofit fontScale="90000"/>
          </a:bodyPr>
          <a:lstStyle/>
          <a:p>
            <a:r>
              <a:rPr lang="en-US" dirty="0"/>
              <a:t>Life Expectancy &amp; Oxidative Stress on Age</a:t>
            </a:r>
          </a:p>
        </p:txBody>
      </p:sp>
      <p:sp>
        <p:nvSpPr>
          <p:cNvPr id="3" name="Subtitle 2">
            <a:extLst>
              <a:ext uri="{FF2B5EF4-FFF2-40B4-BE49-F238E27FC236}">
                <a16:creationId xmlns:a16="http://schemas.microsoft.com/office/drawing/2014/main" id="{567A3223-6F03-4B70-9707-7CC4329B286E}"/>
              </a:ext>
            </a:extLst>
          </p:cNvPr>
          <p:cNvSpPr>
            <a:spLocks noGrp="1"/>
          </p:cNvSpPr>
          <p:nvPr>
            <p:ph type="subTitle" idx="1"/>
          </p:nvPr>
        </p:nvSpPr>
        <p:spPr>
          <a:xfrm>
            <a:off x="1073474" y="5096999"/>
            <a:ext cx="4482952" cy="624246"/>
          </a:xfrm>
        </p:spPr>
        <p:txBody>
          <a:bodyPr anchor="t">
            <a:normAutofit/>
          </a:bodyPr>
          <a:lstStyle/>
          <a:p>
            <a:r>
              <a:rPr lang="en-US" dirty="0"/>
              <a:t>Simran Gaglani</a:t>
            </a:r>
          </a:p>
        </p:txBody>
      </p:sp>
      <p:sp>
        <p:nvSpPr>
          <p:cNvPr id="16" name="Date Placeholder 3">
            <a:extLst>
              <a:ext uri="{FF2B5EF4-FFF2-40B4-BE49-F238E27FC236}">
                <a16:creationId xmlns:a16="http://schemas.microsoft.com/office/drawing/2014/main" id="{86EB3901-53C6-2F86-AB1B-8B1053532F03}"/>
              </a:ext>
            </a:extLst>
          </p:cNvPr>
          <p:cNvSpPr>
            <a:spLocks noGrp="1"/>
          </p:cNvSpPr>
          <p:nvPr>
            <p:ph type="dt" sz="half" idx="10"/>
          </p:nvPr>
        </p:nvSpPr>
        <p:spPr/>
        <p:txBody>
          <a:bodyPr/>
          <a:lstStyle/>
          <a:p>
            <a:pPr>
              <a:spcAft>
                <a:spcPts val="600"/>
              </a:spcAft>
            </a:pPr>
            <a:fld id="{89B20D4E-EA3E-41A6-BD59-54D78BA30266}" type="datetime1">
              <a:rPr lang="en-US" smtClean="0"/>
              <a:pPr>
                <a:spcAft>
                  <a:spcPts val="600"/>
                </a:spcAft>
              </a:pPr>
              <a:t>4/25/2023</a:t>
            </a:fld>
            <a:endParaRPr lang="en-US" dirty="0"/>
          </a:p>
        </p:txBody>
      </p:sp>
      <p:sp>
        <p:nvSpPr>
          <p:cNvPr id="20" name="Slide Number Placeholder 5">
            <a:extLst>
              <a:ext uri="{FF2B5EF4-FFF2-40B4-BE49-F238E27FC236}">
                <a16:creationId xmlns:a16="http://schemas.microsoft.com/office/drawing/2014/main" id="{EF4883EF-396E-8A71-8D20-6054ED844BBC}"/>
              </a:ext>
            </a:extLst>
          </p:cNvPr>
          <p:cNvSpPr>
            <a:spLocks noGrp="1"/>
          </p:cNvSpPr>
          <p:nvPr>
            <p:ph type="sldNum" sz="quarter" idx="12"/>
          </p:nvPr>
        </p:nvSpPr>
        <p:spPr/>
        <p:txBody>
          <a:bodyPr/>
          <a:lstStyle/>
          <a:p>
            <a:pPr>
              <a:spcAft>
                <a:spcPts val="600"/>
              </a:spcAft>
            </a:pPr>
            <a:fld id="{1437450A-6C25-4B4D-B27D-E1E9B2CE4682}" type="slidenum">
              <a:rPr lang="en-US" smtClean="0">
                <a:solidFill>
                  <a:srgbClr val="FFFFFF"/>
                </a:solidFill>
                <a:effectLst>
                  <a:outerShdw blurRad="38100" dist="38100" dir="2700000" algn="tl">
                    <a:srgbClr val="000000">
                      <a:alpha val="43137"/>
                    </a:srgbClr>
                  </a:outerShdw>
                </a:effectLst>
              </a:rPr>
              <a:pPr>
                <a:spcAft>
                  <a:spcPts val="600"/>
                </a:spcAft>
              </a:pPr>
              <a:t>1</a:t>
            </a:fld>
            <a:endParaRPr lang="en-US">
              <a:solidFill>
                <a:srgbClr val="FFFFFF"/>
              </a:solidFill>
              <a:effectLst>
                <a:outerShdw blurRad="38100" dist="38100" dir="2700000" algn="tl">
                  <a:srgbClr val="000000">
                    <a:alpha val="43137"/>
                  </a:srgbClr>
                </a:outerShdw>
              </a:effectLst>
            </a:endParaRPr>
          </a:p>
        </p:txBody>
      </p:sp>
      <p:pic>
        <p:nvPicPr>
          <p:cNvPr id="4" name="Picture 3" descr="Wavy 3D art">
            <a:extLst>
              <a:ext uri="{FF2B5EF4-FFF2-40B4-BE49-F238E27FC236}">
                <a16:creationId xmlns:a16="http://schemas.microsoft.com/office/drawing/2014/main" id="{76B21449-62B9-CAC5-7203-E1C7605FB764}"/>
              </a:ext>
            </a:extLst>
          </p:cNvPr>
          <p:cNvPicPr>
            <a:picLocks noChangeAspect="1"/>
          </p:cNvPicPr>
          <p:nvPr/>
        </p:nvPicPr>
        <p:blipFill rotWithShape="1">
          <a:blip r:embed="rId2"/>
          <a:srcRect l="25547" r="21823" b="2"/>
          <a:stretch/>
        </p:blipFill>
        <p:spPr>
          <a:xfrm>
            <a:off x="7534655" y="10"/>
            <a:ext cx="4657346" cy="6857990"/>
          </a:xfrm>
          <a:prstGeom prst="rect">
            <a:avLst/>
          </a:prstGeom>
          <a:noFill/>
        </p:spPr>
      </p:pic>
    </p:spTree>
    <p:extLst>
      <p:ext uri="{BB962C8B-B14F-4D97-AF65-F5344CB8AC3E}">
        <p14:creationId xmlns:p14="http://schemas.microsoft.com/office/powerpoint/2010/main" val="3987876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16C0-6DEA-454C-98F7-A170692691C0}"/>
              </a:ext>
            </a:extLst>
          </p:cNvPr>
          <p:cNvSpPr>
            <a:spLocks noGrp="1"/>
          </p:cNvSpPr>
          <p:nvPr>
            <p:ph type="title"/>
          </p:nvPr>
        </p:nvSpPr>
        <p:spPr>
          <a:xfrm>
            <a:off x="456501" y="272512"/>
            <a:ext cx="9601200" cy="1309687"/>
          </a:xfrm>
        </p:spPr>
        <p:txBody>
          <a:bodyPr/>
          <a:lstStyle/>
          <a:p>
            <a:r>
              <a:rPr lang="en-US" dirty="0"/>
              <a:t>Linear Regression</a:t>
            </a:r>
          </a:p>
        </p:txBody>
      </p:sp>
      <p:sp>
        <p:nvSpPr>
          <p:cNvPr id="3" name="Content Placeholder 2">
            <a:extLst>
              <a:ext uri="{FF2B5EF4-FFF2-40B4-BE49-F238E27FC236}">
                <a16:creationId xmlns:a16="http://schemas.microsoft.com/office/drawing/2014/main" id="{2FA26462-CFCD-47B8-A94E-FA2E1FC636B2}"/>
              </a:ext>
            </a:extLst>
          </p:cNvPr>
          <p:cNvSpPr>
            <a:spLocks noGrp="1"/>
          </p:cNvSpPr>
          <p:nvPr>
            <p:ph idx="1"/>
          </p:nvPr>
        </p:nvSpPr>
        <p:spPr>
          <a:xfrm>
            <a:off x="380142" y="1651014"/>
            <a:ext cx="4876959" cy="4370577"/>
          </a:xfrm>
        </p:spPr>
        <p:txBody>
          <a:bodyPr>
            <a:noAutofit/>
          </a:bodyPr>
          <a:lstStyle/>
          <a:p>
            <a:pPr algn="l"/>
            <a:r>
              <a:rPr lang="en-US" sz="1300" b="0" i="0" dirty="0">
                <a:effectLst/>
                <a:latin typeface="Söhne"/>
              </a:rPr>
              <a:t>The intercept term of the regression equation =  41.39, so when schooling and income composition of resources = 0, the expected life expectancy is 41.39. </a:t>
            </a:r>
          </a:p>
          <a:p>
            <a:pPr algn="l"/>
            <a:r>
              <a:rPr lang="en-US" sz="1300" b="0" i="0" dirty="0">
                <a:effectLst/>
                <a:latin typeface="Söhne"/>
              </a:rPr>
              <a:t>The coefficient for schooling = 1.33, for every one unit increase in schooling, the expected life expectancy increases by 1.33 years, holding income composition of resources constant. </a:t>
            </a:r>
          </a:p>
          <a:p>
            <a:pPr algn="l"/>
            <a:r>
              <a:rPr lang="en-US" sz="1300" dirty="0">
                <a:latin typeface="Söhne"/>
              </a:rPr>
              <a:t>T</a:t>
            </a:r>
            <a:r>
              <a:rPr lang="en-US" sz="1300" b="0" i="0" dirty="0">
                <a:effectLst/>
                <a:latin typeface="Söhne"/>
              </a:rPr>
              <a:t>he coefficient for income composition of resources = 18.77, which means that for every 1 unit increase in income composition of resources, the expected life expectancy increases by 18.77 years, holding schooling constant.</a:t>
            </a:r>
          </a:p>
          <a:p>
            <a:pPr algn="l"/>
            <a:r>
              <a:rPr lang="en-US" sz="1300" b="0" i="0" dirty="0">
                <a:effectLst/>
                <a:latin typeface="Söhne"/>
              </a:rPr>
              <a:t>The p-values for both coefficients are less than 0.05, indicating that they are statistically significant predictors of life expectancy. </a:t>
            </a:r>
          </a:p>
          <a:p>
            <a:pPr algn="l"/>
            <a:r>
              <a:rPr lang="en-US" sz="1300" b="0" i="0" dirty="0">
                <a:effectLst/>
                <a:latin typeface="Söhne"/>
              </a:rPr>
              <a:t>The adjusted R-squared value is 0.5876, so 58.76% of the variation in life expectancy can be explained by the linear combination of schooling and income composition of resources.</a:t>
            </a:r>
          </a:p>
          <a:p>
            <a:pPr algn="l"/>
            <a:r>
              <a:rPr lang="en-US" sz="1300" dirty="0">
                <a:latin typeface="Söhne"/>
              </a:rPr>
              <a:t>S</a:t>
            </a:r>
            <a:r>
              <a:rPr lang="en-US" sz="1300" b="0" i="0" dirty="0">
                <a:effectLst/>
                <a:latin typeface="Söhne"/>
              </a:rPr>
              <a:t>chooling and income composition of resources are important predictors of life expectancy. People with higher levels of schooling and greater income composition of resources tend to have longer life expectancies.</a:t>
            </a:r>
          </a:p>
        </p:txBody>
      </p:sp>
      <p:pic>
        <p:nvPicPr>
          <p:cNvPr id="6" name="Picture 5">
            <a:extLst>
              <a:ext uri="{FF2B5EF4-FFF2-40B4-BE49-F238E27FC236}">
                <a16:creationId xmlns:a16="http://schemas.microsoft.com/office/drawing/2014/main" id="{021F2D6B-7C70-42C1-924A-235FC7334149}"/>
              </a:ext>
            </a:extLst>
          </p:cNvPr>
          <p:cNvPicPr>
            <a:picLocks noChangeAspect="1"/>
          </p:cNvPicPr>
          <p:nvPr/>
        </p:nvPicPr>
        <p:blipFill rotWithShape="1">
          <a:blip r:embed="rId2"/>
          <a:srcRect l="1306" r="3713" b="1447"/>
          <a:stretch/>
        </p:blipFill>
        <p:spPr>
          <a:xfrm>
            <a:off x="5713062" y="1510018"/>
            <a:ext cx="6098796" cy="4580389"/>
          </a:xfrm>
          <a:prstGeom prst="rect">
            <a:avLst/>
          </a:prstGeom>
        </p:spPr>
      </p:pic>
    </p:spTree>
    <p:extLst>
      <p:ext uri="{BB962C8B-B14F-4D97-AF65-F5344CB8AC3E}">
        <p14:creationId xmlns:p14="http://schemas.microsoft.com/office/powerpoint/2010/main" val="2952821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647DE7-DB63-44A7-A422-DCD68C52F615}"/>
              </a:ext>
            </a:extLst>
          </p:cNvPr>
          <p:cNvSpPr>
            <a:spLocks noGrp="1"/>
          </p:cNvSpPr>
          <p:nvPr>
            <p:ph type="title"/>
          </p:nvPr>
        </p:nvSpPr>
        <p:spPr>
          <a:xfrm>
            <a:off x="880239" y="479971"/>
            <a:ext cx="3078749" cy="970450"/>
          </a:xfrm>
        </p:spPr>
        <p:txBody>
          <a:bodyPr anchor="b">
            <a:normAutofit/>
          </a:bodyPr>
          <a:lstStyle/>
          <a:p>
            <a:pPr algn="l"/>
            <a:r>
              <a:rPr lang="en-US" sz="2800" dirty="0">
                <a:ln>
                  <a:solidFill>
                    <a:srgbClr val="404040">
                      <a:alpha val="10000"/>
                    </a:srgbClr>
                  </a:solidFill>
                </a:ln>
                <a:solidFill>
                  <a:srgbClr val="DADADA"/>
                </a:solidFill>
              </a:rPr>
              <a:t>Rate of Living</a:t>
            </a:r>
          </a:p>
        </p:txBody>
      </p:sp>
      <p:sp>
        <p:nvSpPr>
          <p:cNvPr id="3" name="Content Placeholder 2">
            <a:extLst>
              <a:ext uri="{FF2B5EF4-FFF2-40B4-BE49-F238E27FC236}">
                <a16:creationId xmlns:a16="http://schemas.microsoft.com/office/drawing/2014/main" id="{1F752390-0B65-40BB-9E4B-9A24C3682043}"/>
              </a:ext>
            </a:extLst>
          </p:cNvPr>
          <p:cNvSpPr>
            <a:spLocks noGrp="1"/>
          </p:cNvSpPr>
          <p:nvPr>
            <p:ph idx="1"/>
          </p:nvPr>
        </p:nvSpPr>
        <p:spPr>
          <a:xfrm>
            <a:off x="505982" y="1688086"/>
            <a:ext cx="3624044" cy="4058751"/>
          </a:xfrm>
        </p:spPr>
        <p:txBody>
          <a:bodyPr anchor="t">
            <a:normAutofit/>
          </a:bodyPr>
          <a:lstStyle/>
          <a:p>
            <a:pPr fontAlgn="base">
              <a:lnSpc>
                <a:spcPct val="90000"/>
              </a:lnSpc>
              <a:buClr>
                <a:srgbClr val="FF9800"/>
              </a:buClr>
            </a:pPr>
            <a:r>
              <a:rPr lang="en-US" sz="1400" dirty="0">
                <a:ln>
                  <a:solidFill>
                    <a:srgbClr val="404040">
                      <a:alpha val="10000"/>
                    </a:srgbClr>
                  </a:solidFill>
                </a:ln>
                <a:solidFill>
                  <a:srgbClr val="DADADA"/>
                </a:solidFill>
                <a:latin typeface="Times New Roman" panose="02020603050405020304" pitchFamily="18" charset="0"/>
                <a:cs typeface="Times New Roman" panose="02020603050405020304" pitchFamily="18" charset="0"/>
              </a:rPr>
              <a:t>The duration of life of an organism is dependent upon the exhaustion of a fixed quantity of a vital substance at a rate proportional to the metabolic rate. </a:t>
            </a:r>
          </a:p>
          <a:p>
            <a:pPr fontAlgn="base">
              <a:lnSpc>
                <a:spcPct val="90000"/>
              </a:lnSpc>
              <a:buClr>
                <a:srgbClr val="FF9800"/>
              </a:buClr>
            </a:pPr>
            <a:r>
              <a:rPr lang="en-US" sz="1400" b="0" i="0" dirty="0">
                <a:ln>
                  <a:solidFill>
                    <a:srgbClr val="404040">
                      <a:alpha val="10000"/>
                    </a:srgbClr>
                  </a:solidFill>
                </a:ln>
                <a:solidFill>
                  <a:srgbClr val="DADADA"/>
                </a:solidFill>
                <a:effectLst/>
                <a:latin typeface="Times New Roman" panose="02020603050405020304" pitchFamily="18" charset="0"/>
                <a:cs typeface="Times New Roman" panose="02020603050405020304" pitchFamily="18" charset="0"/>
              </a:rPr>
              <a:t>The rate of living </a:t>
            </a:r>
            <a:r>
              <a:rPr lang="en-US" sz="1400" b="0" i="0" u="sng" dirty="0">
                <a:ln>
                  <a:solidFill>
                    <a:srgbClr val="404040">
                      <a:alpha val="10000"/>
                    </a:srgbClr>
                  </a:solidFill>
                </a:ln>
                <a:solidFill>
                  <a:srgbClr val="DADADA"/>
                </a:solidFill>
                <a:effectLst/>
                <a:latin typeface="Times New Roman" panose="02020603050405020304" pitchFamily="18" charset="0"/>
                <a:cs typeface="Times New Roman" panose="02020603050405020304" pitchFamily="18" charset="0"/>
              </a:rPr>
              <a:t>theory of aging</a:t>
            </a:r>
            <a:r>
              <a:rPr lang="en-US" sz="1400" b="0" i="0" dirty="0">
                <a:ln>
                  <a:solidFill>
                    <a:srgbClr val="404040">
                      <a:alpha val="10000"/>
                    </a:srgbClr>
                  </a:solidFill>
                </a:ln>
                <a:solidFill>
                  <a:srgbClr val="DADADA"/>
                </a:solidFill>
                <a:effectLst/>
                <a:latin typeface="Times New Roman" panose="02020603050405020304" pitchFamily="18" charset="0"/>
                <a:cs typeface="Times New Roman" panose="02020603050405020304" pitchFamily="18" charset="0"/>
              </a:rPr>
              <a:t> states that people (and other living organisms) have a finite number of breaths, </a:t>
            </a:r>
            <a:r>
              <a:rPr lang="en-US" sz="1400" b="0" i="0" u="sng" dirty="0">
                <a:ln>
                  <a:solidFill>
                    <a:srgbClr val="404040">
                      <a:alpha val="10000"/>
                    </a:srgbClr>
                  </a:solidFill>
                </a:ln>
                <a:solidFill>
                  <a:srgbClr val="DADADA"/>
                </a:solidFill>
                <a:effectLst/>
                <a:latin typeface="Times New Roman" panose="02020603050405020304" pitchFamily="18" charset="0"/>
                <a:cs typeface="Times New Roman" panose="02020603050405020304" pitchFamily="18" charset="0"/>
              </a:rPr>
              <a:t>heartbeats</a:t>
            </a:r>
            <a:r>
              <a:rPr lang="en-US" sz="1400" b="0" i="0" dirty="0">
                <a:ln>
                  <a:solidFill>
                    <a:srgbClr val="404040">
                      <a:alpha val="10000"/>
                    </a:srgbClr>
                  </a:solidFill>
                </a:ln>
                <a:solidFill>
                  <a:srgbClr val="DADADA"/>
                </a:solidFill>
                <a:effectLst/>
                <a:latin typeface="Times New Roman" panose="02020603050405020304" pitchFamily="18" charset="0"/>
                <a:cs typeface="Times New Roman" panose="02020603050405020304" pitchFamily="18" charset="0"/>
              </a:rPr>
              <a:t>, or other measures, and that they will die once they've used those up.</a:t>
            </a:r>
          </a:p>
          <a:p>
            <a:pPr fontAlgn="base">
              <a:lnSpc>
                <a:spcPct val="90000"/>
              </a:lnSpc>
              <a:buClr>
                <a:srgbClr val="FF9800"/>
              </a:buClr>
            </a:pPr>
            <a:r>
              <a:rPr lang="en-US" sz="1400" dirty="0">
                <a:ln>
                  <a:solidFill>
                    <a:srgbClr val="404040">
                      <a:alpha val="10000"/>
                    </a:srgbClr>
                  </a:solidFill>
                </a:ln>
                <a:solidFill>
                  <a:srgbClr val="DADADA"/>
                </a:solidFill>
              </a:rPr>
              <a:t>In the homeostatic model the age-related homeostatic capacity depends on the accumulated oxidative damage which reflects the individual life history. </a:t>
            </a:r>
          </a:p>
          <a:p>
            <a:pPr fontAlgn="base">
              <a:lnSpc>
                <a:spcPct val="90000"/>
              </a:lnSpc>
              <a:buClr>
                <a:srgbClr val="FF9800"/>
              </a:buClr>
            </a:pPr>
            <a:endParaRPr lang="en-US" sz="1400" b="0" i="0" dirty="0">
              <a:ln>
                <a:solidFill>
                  <a:srgbClr val="404040">
                    <a:alpha val="10000"/>
                  </a:srgbClr>
                </a:solidFill>
              </a:ln>
              <a:solidFill>
                <a:srgbClr val="DADADA"/>
              </a:solidFill>
              <a:effectLst/>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Diagram&#10;&#10;Description automatically generated">
            <a:extLst>
              <a:ext uri="{FF2B5EF4-FFF2-40B4-BE49-F238E27FC236}">
                <a16:creationId xmlns:a16="http://schemas.microsoft.com/office/drawing/2014/main" id="{E2BA5296-EF9F-41BA-975C-ED54FD5117B1}"/>
              </a:ext>
            </a:extLst>
          </p:cNvPr>
          <p:cNvPicPr>
            <a:picLocks noChangeAspect="1"/>
          </p:cNvPicPr>
          <p:nvPr/>
        </p:nvPicPr>
        <p:blipFill rotWithShape="1">
          <a:blip r:embed="rId2"/>
          <a:srcRect t="5646" b="31448"/>
          <a:stretch/>
        </p:blipFill>
        <p:spPr>
          <a:xfrm>
            <a:off x="4637342" y="1795245"/>
            <a:ext cx="6596254" cy="3229762"/>
          </a:xfrm>
          <a:prstGeom prst="rect">
            <a:avLst/>
          </a:prstGeom>
          <a:noFill/>
        </p:spPr>
      </p:pic>
    </p:spTree>
    <p:extLst>
      <p:ext uri="{BB962C8B-B14F-4D97-AF65-F5344CB8AC3E}">
        <p14:creationId xmlns:p14="http://schemas.microsoft.com/office/powerpoint/2010/main" val="2341623674"/>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A93695-78C3-413A-BF7B-0D083F9D0247}"/>
              </a:ext>
            </a:extLst>
          </p:cNvPr>
          <p:cNvPicPr>
            <a:picLocks noChangeAspect="1"/>
          </p:cNvPicPr>
          <p:nvPr/>
        </p:nvPicPr>
        <p:blipFill rotWithShape="1">
          <a:blip r:embed="rId2">
            <a:alphaModFix amt="25000"/>
          </a:blip>
          <a:srcRect r="444"/>
          <a:stretch/>
        </p:blipFill>
        <p:spPr>
          <a:xfrm>
            <a:off x="20" y="10"/>
            <a:ext cx="12191980" cy="6857990"/>
          </a:xfrm>
          <a:prstGeom prst="rect">
            <a:avLst/>
          </a:prstGeom>
        </p:spPr>
      </p:pic>
      <p:sp>
        <p:nvSpPr>
          <p:cNvPr id="2" name="Title 1">
            <a:extLst>
              <a:ext uri="{FF2B5EF4-FFF2-40B4-BE49-F238E27FC236}">
                <a16:creationId xmlns:a16="http://schemas.microsoft.com/office/drawing/2014/main" id="{4BD80191-6069-43A0-9EF7-CCA143B1C797}"/>
              </a:ext>
            </a:extLst>
          </p:cNvPr>
          <p:cNvSpPr>
            <a:spLocks noGrp="1"/>
          </p:cNvSpPr>
          <p:nvPr>
            <p:ph type="title"/>
          </p:nvPr>
        </p:nvSpPr>
        <p:spPr>
          <a:xfrm>
            <a:off x="913795" y="609600"/>
            <a:ext cx="10353762" cy="970450"/>
          </a:xfrm>
        </p:spPr>
        <p:txBody>
          <a:bodyPr>
            <a:normAutofit/>
          </a:bodyPr>
          <a:lstStyle/>
          <a:p>
            <a:r>
              <a:rPr lang="en-US" dirty="0"/>
              <a:t>Oxidative Stress</a:t>
            </a:r>
          </a:p>
        </p:txBody>
      </p:sp>
      <p:sp>
        <p:nvSpPr>
          <p:cNvPr id="3" name="Content Placeholder 2">
            <a:extLst>
              <a:ext uri="{FF2B5EF4-FFF2-40B4-BE49-F238E27FC236}">
                <a16:creationId xmlns:a16="http://schemas.microsoft.com/office/drawing/2014/main" id="{883B34BB-43C7-4888-B632-A54E11565DD3}"/>
              </a:ext>
            </a:extLst>
          </p:cNvPr>
          <p:cNvSpPr>
            <a:spLocks noGrp="1"/>
          </p:cNvSpPr>
          <p:nvPr>
            <p:ph idx="1"/>
          </p:nvPr>
        </p:nvSpPr>
        <p:spPr>
          <a:xfrm>
            <a:off x="913795" y="1732449"/>
            <a:ext cx="10353762" cy="4058751"/>
          </a:xfrm>
        </p:spPr>
        <p:txBody>
          <a:bodyPr anchor="ctr">
            <a:normAutofit/>
          </a:bodyPr>
          <a:lstStyle/>
          <a:p>
            <a:pPr>
              <a:lnSpc>
                <a:spcPct val="90000"/>
              </a:lnSpc>
            </a:pPr>
            <a:r>
              <a:rPr lang="en-US" sz="1600" dirty="0">
                <a:solidFill>
                  <a:schemeClr val="tx1"/>
                </a:solidFill>
                <a:effectLst/>
                <a:latin typeface="Times New Roman" panose="02020603050405020304" pitchFamily="18" charset="0"/>
                <a:cs typeface="Times New Roman" panose="02020603050405020304" pitchFamily="18" charset="0"/>
              </a:rPr>
              <a:t>W</a:t>
            </a:r>
            <a:r>
              <a:rPr lang="en-US" sz="1600" b="0" i="0" dirty="0">
                <a:solidFill>
                  <a:schemeClr val="tx1"/>
                </a:solidFill>
                <a:effectLst/>
                <a:latin typeface="Times New Roman" panose="02020603050405020304" pitchFamily="18" charset="0"/>
                <a:cs typeface="Times New Roman" panose="02020603050405020304" pitchFamily="18" charset="0"/>
              </a:rPr>
              <a:t>hen there is an excess of free radicals due to factors such as biological factors or even environmental toxins the body may not be able to produce enough antioxidants to neutralize them. </a:t>
            </a:r>
          </a:p>
          <a:p>
            <a:pPr>
              <a:lnSpc>
                <a:spcPct val="90000"/>
              </a:lnSpc>
            </a:pPr>
            <a:r>
              <a:rPr lang="en-US" sz="1600" b="0" i="0" dirty="0">
                <a:solidFill>
                  <a:schemeClr val="tx1"/>
                </a:solidFill>
                <a:effectLst/>
                <a:latin typeface="Times New Roman" panose="02020603050405020304" pitchFamily="18" charset="0"/>
                <a:cs typeface="Times New Roman" panose="02020603050405020304" pitchFamily="18" charset="0"/>
              </a:rPr>
              <a:t>This can lead to a state of oxidative stress or damage, where the free radicals cause damage to cellular components, leading to cell degeneration, cellular dysfunction, and an impacted ability to create DNA, protein, or lipid.</a:t>
            </a:r>
          </a:p>
          <a:p>
            <a:pPr>
              <a:lnSpc>
                <a:spcPct val="90000"/>
              </a:lnSpc>
            </a:pPr>
            <a:r>
              <a:rPr lang="en-US" sz="1600" b="0" i="0" dirty="0">
                <a:solidFill>
                  <a:schemeClr val="tx1"/>
                </a:solidFill>
                <a:effectLst/>
                <a:latin typeface="Times New Roman" panose="02020603050405020304" pitchFamily="18" charset="0"/>
                <a:cs typeface="Times New Roman" panose="02020603050405020304" pitchFamily="18" charset="0"/>
              </a:rPr>
              <a:t>Oxidative stress has been implicated in many health conditions, including cardiovascular disease, cancer, neurodegenerative diseases, and aging. Therefore, maintaining a balance between free radicals and antioxidants is essential for optimal health and longevity.</a:t>
            </a:r>
          </a:p>
          <a:p>
            <a:pPr>
              <a:lnSpc>
                <a:spcPct val="90000"/>
              </a:lnSpc>
            </a:pPr>
            <a:r>
              <a:rPr lang="en-US" sz="1600" b="0" i="0" dirty="0">
                <a:solidFill>
                  <a:schemeClr val="tx1"/>
                </a:solidFill>
                <a:effectLst/>
                <a:latin typeface="Times New Roman" panose="02020603050405020304" pitchFamily="18" charset="0"/>
                <a:cs typeface="Times New Roman" panose="02020603050405020304" pitchFamily="18" charset="0"/>
              </a:rPr>
              <a:t>Aging is modeled as the progressive destruction of functional elements in the cells of the organism caused by oxidative stress, which diminishes its homeostatic capacity (and increases the risk of death). </a:t>
            </a:r>
          </a:p>
          <a:p>
            <a:pPr>
              <a:lnSpc>
                <a:spcPct val="90000"/>
              </a:lnSpc>
            </a:pPr>
            <a:r>
              <a:rPr lang="en-US" sz="1600" b="0" i="0" dirty="0">
                <a:solidFill>
                  <a:schemeClr val="tx1"/>
                </a:solidFill>
                <a:effectLst/>
                <a:latin typeface="Times New Roman" panose="02020603050405020304" pitchFamily="18" charset="0"/>
                <a:cs typeface="Times New Roman" panose="02020603050405020304" pitchFamily="18" charset="0"/>
              </a:rPr>
              <a:t>Free radicals damage the homeostatic mechanisms of an organism so that “the accumulation of changes in the cells and tissues that increase the risk of death</a:t>
            </a:r>
          </a:p>
          <a:p>
            <a:pPr>
              <a:lnSpc>
                <a:spcPct val="90000"/>
              </a:lnSpc>
            </a:pPr>
            <a:r>
              <a:rPr lang="en-US" sz="1600" b="0" i="0" dirty="0">
                <a:solidFill>
                  <a:schemeClr val="tx1"/>
                </a:solidFill>
                <a:effectLst/>
                <a:latin typeface="Times New Roman" panose="02020603050405020304" pitchFamily="18" charset="0"/>
                <a:cs typeface="Times New Roman" panose="02020603050405020304" pitchFamily="18" charset="0"/>
              </a:rPr>
              <a:t>The rate of production of free radicals is taken to be proportional to the rate of oxygen consumption modiﬁed by the enzymatic defense</a:t>
            </a:r>
          </a:p>
          <a:p>
            <a:pPr>
              <a:lnSpc>
                <a:spcPct val="90000"/>
              </a:lnSpc>
            </a:pPr>
            <a:endParaRPr lang="en-US" sz="1600" b="0" i="0" dirty="0">
              <a:effectLst/>
              <a:latin typeface="ff3"/>
            </a:endParaRPr>
          </a:p>
          <a:p>
            <a:pPr>
              <a:lnSpc>
                <a:spcPct val="90000"/>
              </a:lnSpc>
            </a:pPr>
            <a:endParaRPr lang="en-US" sz="1600" b="0" i="0" dirty="0">
              <a:effectLst/>
              <a:latin typeface="ff3"/>
            </a:endParaRPr>
          </a:p>
          <a:p>
            <a:pPr>
              <a:lnSpc>
                <a:spcPct val="90000"/>
              </a:lnSpc>
            </a:pPr>
            <a:endParaRPr lang="en-US" sz="1600" dirty="0"/>
          </a:p>
        </p:txBody>
      </p:sp>
    </p:spTree>
    <p:extLst>
      <p:ext uri="{BB962C8B-B14F-4D97-AF65-F5344CB8AC3E}">
        <p14:creationId xmlns:p14="http://schemas.microsoft.com/office/powerpoint/2010/main" val="1785121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43C08-4792-44D1-9A4C-8701E9D599FA}"/>
              </a:ext>
            </a:extLst>
          </p:cNvPr>
          <p:cNvSpPr>
            <a:spLocks noGrp="1"/>
          </p:cNvSpPr>
          <p:nvPr>
            <p:ph type="title"/>
          </p:nvPr>
        </p:nvSpPr>
        <p:spPr/>
        <p:txBody>
          <a:bodyPr/>
          <a:lstStyle/>
          <a:p>
            <a:r>
              <a:rPr lang="en-US" dirty="0"/>
              <a:t>Oxidative Stress Theory of Aging</a:t>
            </a:r>
          </a:p>
        </p:txBody>
      </p:sp>
      <p:sp>
        <p:nvSpPr>
          <p:cNvPr id="3" name="Content Placeholder 2">
            <a:extLst>
              <a:ext uri="{FF2B5EF4-FFF2-40B4-BE49-F238E27FC236}">
                <a16:creationId xmlns:a16="http://schemas.microsoft.com/office/drawing/2014/main" id="{3F6F8CDE-2F8C-4EB0-B1CD-085EE90F8D24}"/>
              </a:ext>
            </a:extLst>
          </p:cNvPr>
          <p:cNvSpPr>
            <a:spLocks noGrp="1"/>
          </p:cNvSpPr>
          <p:nvPr>
            <p:ph idx="1"/>
          </p:nvPr>
        </p:nvSpPr>
        <p:spPr/>
        <p:txBody>
          <a:bodyPr>
            <a:normAutofit/>
          </a:bodyPr>
          <a:lstStyle/>
          <a:p>
            <a:r>
              <a:rPr lang="en-US" b="0" i="0" dirty="0">
                <a:effectLst/>
                <a:latin typeface="Segoe UI Historic" panose="020B0502040204020203" pitchFamily="34" charset="0"/>
              </a:rPr>
              <a:t>The next question is where do these free radicals actually come from and the primary source of free radicals is generally thought to be the mitochondria so in fact about 90% of the free radicals that we see come from the from the mitochondria </a:t>
            </a:r>
          </a:p>
          <a:p>
            <a:r>
              <a:rPr lang="en-US" dirty="0">
                <a:effectLst/>
                <a:latin typeface="Segoe UI Historic" panose="020B0502040204020203" pitchFamily="34" charset="0"/>
              </a:rPr>
              <a:t>A</a:t>
            </a:r>
            <a:r>
              <a:rPr lang="en-US" b="0" i="0" dirty="0">
                <a:effectLst/>
                <a:latin typeface="Segoe UI Historic" panose="020B0502040204020203" pitchFamily="34" charset="0"/>
              </a:rPr>
              <a:t> result of the process called oxidative phosphorylation which helps to generate ATP and energy source for the cell so this is a primary function of the mitochondria and so as they're moving electrons down along the electron transport chain which is present in the inner membrane of the mitochondria some of these electrons can leak and react with oxygen and cause the formation of free radicals. </a:t>
            </a:r>
          </a:p>
          <a:p>
            <a:r>
              <a:rPr lang="en-US" dirty="0">
                <a:effectLst/>
                <a:latin typeface="Segoe UI Historic" panose="020B0502040204020203" pitchFamily="34" charset="0"/>
              </a:rPr>
              <a:t>A</a:t>
            </a:r>
            <a:r>
              <a:rPr lang="en-US" b="0" i="0" dirty="0">
                <a:effectLst/>
                <a:latin typeface="Segoe UI Historic" panose="020B0502040204020203" pitchFamily="34" charset="0"/>
              </a:rPr>
              <a:t>bout 1 to 4% of all the oxygen that's coming into the mitochondria going into oxidative phosphorylation to generate ATP about somewhere between 1 to 4% of this oxygen can be converted to reactive oxygen species - these estimates have changed over the year over the years. </a:t>
            </a:r>
            <a:endParaRPr lang="en-US" dirty="0"/>
          </a:p>
        </p:txBody>
      </p:sp>
    </p:spTree>
    <p:extLst>
      <p:ext uri="{BB962C8B-B14F-4D97-AF65-F5344CB8AC3E}">
        <p14:creationId xmlns:p14="http://schemas.microsoft.com/office/powerpoint/2010/main" val="3149996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059A5A-676A-49BB-B0B8-32BCA6B5525F}"/>
              </a:ext>
            </a:extLst>
          </p:cNvPr>
          <p:cNvSpPr>
            <a:spLocks noGrp="1"/>
          </p:cNvSpPr>
          <p:nvPr>
            <p:ph type="title"/>
          </p:nvPr>
        </p:nvSpPr>
        <p:spPr>
          <a:xfrm>
            <a:off x="913795" y="609600"/>
            <a:ext cx="3078749" cy="970450"/>
          </a:xfrm>
        </p:spPr>
        <p:txBody>
          <a:bodyPr vert="horz" lIns="91440" tIns="45720" rIns="91440" bIns="45720" rtlCol="0" anchor="b">
            <a:normAutofit/>
          </a:bodyPr>
          <a:lstStyle/>
          <a:p>
            <a:pPr algn="l"/>
            <a:r>
              <a:rPr lang="en-US" sz="2800" dirty="0">
                <a:ln>
                  <a:solidFill>
                    <a:srgbClr val="404040">
                      <a:alpha val="10000"/>
                    </a:srgbClr>
                  </a:solidFill>
                </a:ln>
                <a:solidFill>
                  <a:srgbClr val="DADADA"/>
                </a:solidFill>
                <a:cs typeface="+mj-cs"/>
              </a:rPr>
              <a:t>Free Radical Theory</a:t>
            </a:r>
          </a:p>
        </p:txBody>
      </p:sp>
      <p:sp>
        <p:nvSpPr>
          <p:cNvPr id="7" name="Content Placeholder 6">
            <a:extLst>
              <a:ext uri="{FF2B5EF4-FFF2-40B4-BE49-F238E27FC236}">
                <a16:creationId xmlns:a16="http://schemas.microsoft.com/office/drawing/2014/main" id="{DA16259E-2CD8-4F56-8F7D-BD2D3F8417A8}"/>
              </a:ext>
            </a:extLst>
          </p:cNvPr>
          <p:cNvSpPr>
            <a:spLocks noGrp="1"/>
          </p:cNvSpPr>
          <p:nvPr>
            <p:ph idx="1"/>
          </p:nvPr>
        </p:nvSpPr>
        <p:spPr>
          <a:xfrm>
            <a:off x="251671" y="1732449"/>
            <a:ext cx="3740874" cy="4482084"/>
          </a:xfrm>
        </p:spPr>
        <p:txBody>
          <a:bodyPr vert="horz" lIns="91440" tIns="45720" rIns="91440" bIns="45720" rtlCol="0" anchor="t">
            <a:normAutofit/>
          </a:bodyPr>
          <a:lstStyle/>
          <a:p>
            <a:pPr>
              <a:lnSpc>
                <a:spcPct val="90000"/>
              </a:lnSpc>
            </a:pPr>
            <a:r>
              <a:rPr lang="en-US" sz="1400" b="0" i="0" dirty="0">
                <a:ln>
                  <a:solidFill>
                    <a:srgbClr val="404040">
                      <a:alpha val="10000"/>
                    </a:srgbClr>
                  </a:solidFill>
                </a:ln>
                <a:solidFill>
                  <a:srgbClr val="DADADA"/>
                </a:solidFill>
              </a:rPr>
              <a:t>A free radical is a highly reactive and unstable molecule that has one or more unpaired electrons in its outermost shell. </a:t>
            </a:r>
          </a:p>
          <a:p>
            <a:pPr>
              <a:lnSpc>
                <a:spcPct val="90000"/>
              </a:lnSpc>
            </a:pPr>
            <a:r>
              <a:rPr lang="en-US" sz="1400" b="0" i="0" dirty="0">
                <a:ln>
                  <a:solidFill>
                    <a:srgbClr val="404040">
                      <a:alpha val="10000"/>
                    </a:srgbClr>
                  </a:solidFill>
                </a:ln>
                <a:solidFill>
                  <a:srgbClr val="DADADA"/>
                </a:solidFill>
              </a:rPr>
              <a:t>These unpaired electrons make the molecule extremely reactive, as it seeks to pair up with other electrons to become more stable. </a:t>
            </a:r>
          </a:p>
          <a:p>
            <a:pPr>
              <a:lnSpc>
                <a:spcPct val="90000"/>
              </a:lnSpc>
            </a:pPr>
            <a:r>
              <a:rPr lang="en-US" sz="1400" b="0" i="0" dirty="0">
                <a:ln>
                  <a:solidFill>
                    <a:srgbClr val="404040">
                      <a:alpha val="10000"/>
                    </a:srgbClr>
                  </a:solidFill>
                </a:ln>
                <a:solidFill>
                  <a:srgbClr val="DADADA"/>
                </a:solidFill>
              </a:rPr>
              <a:t>Free radicals are one of the primary causes of oxidative stress. Oxidative stress occurs when there is an imbalance between free radicals and antioxidants in the body. </a:t>
            </a:r>
          </a:p>
          <a:p>
            <a:pPr>
              <a:lnSpc>
                <a:spcPct val="90000"/>
              </a:lnSpc>
            </a:pPr>
            <a:r>
              <a:rPr lang="en-US" sz="1400" b="0" i="0" dirty="0">
                <a:ln>
                  <a:solidFill>
                    <a:srgbClr val="404040">
                      <a:alpha val="10000"/>
                    </a:srgbClr>
                  </a:solidFill>
                </a:ln>
                <a:solidFill>
                  <a:srgbClr val="DADADA"/>
                </a:solidFill>
              </a:rPr>
              <a:t>When there are too many free radicals and not enough antioxidants to neutralize them, oxidative stress can occur. The excess free radicals can then damage cellular components such as DNA, proteins, and lipids, leading to inflammation, cellular dysfunction, and ultimately, disease.</a:t>
            </a:r>
          </a:p>
        </p:txBody>
      </p:sp>
      <p:pic>
        <p:nvPicPr>
          <p:cNvPr id="9" name="Content Placeholder 4" descr="Diagram&#10;&#10;Description automatically generated">
            <a:extLst>
              <a:ext uri="{FF2B5EF4-FFF2-40B4-BE49-F238E27FC236}">
                <a16:creationId xmlns:a16="http://schemas.microsoft.com/office/drawing/2014/main" id="{B18D448E-1C5B-4202-A468-9B3343A10F5F}"/>
              </a:ext>
            </a:extLst>
          </p:cNvPr>
          <p:cNvPicPr>
            <a:picLocks noChangeAspect="1"/>
          </p:cNvPicPr>
          <p:nvPr/>
        </p:nvPicPr>
        <p:blipFill>
          <a:blip r:embed="rId2"/>
          <a:stretch>
            <a:fillRect/>
          </a:stretch>
        </p:blipFill>
        <p:spPr>
          <a:xfrm>
            <a:off x="4413381" y="790662"/>
            <a:ext cx="7572151" cy="5276675"/>
          </a:xfrm>
          <a:prstGeom prst="rect">
            <a:avLst/>
          </a:prstGeom>
        </p:spPr>
      </p:pic>
    </p:spTree>
    <p:extLst>
      <p:ext uri="{BB962C8B-B14F-4D97-AF65-F5344CB8AC3E}">
        <p14:creationId xmlns:p14="http://schemas.microsoft.com/office/powerpoint/2010/main" val="288689743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17334D0-1D51-4420-95B8-433B15C333EA}"/>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88F18F9C-D7A7-45ED-B8DA-E11C019B833E}"/>
              </a:ext>
            </a:extLst>
          </p:cNvPr>
          <p:cNvPicPr>
            <a:picLocks noChangeAspect="1"/>
          </p:cNvPicPr>
          <p:nvPr/>
        </p:nvPicPr>
        <p:blipFill>
          <a:blip r:embed="rId2"/>
          <a:stretch>
            <a:fillRect/>
          </a:stretch>
        </p:blipFill>
        <p:spPr>
          <a:xfrm>
            <a:off x="0" y="263"/>
            <a:ext cx="12192000" cy="6857474"/>
          </a:xfrm>
          <a:prstGeom prst="rect">
            <a:avLst/>
          </a:prstGeom>
        </p:spPr>
      </p:pic>
    </p:spTree>
    <p:extLst>
      <p:ext uri="{BB962C8B-B14F-4D97-AF65-F5344CB8AC3E}">
        <p14:creationId xmlns:p14="http://schemas.microsoft.com/office/powerpoint/2010/main" val="2964040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Picture 4" descr="Close-up of a calculator keypad">
            <a:extLst>
              <a:ext uri="{FF2B5EF4-FFF2-40B4-BE49-F238E27FC236}">
                <a16:creationId xmlns:a16="http://schemas.microsoft.com/office/drawing/2014/main" id="{9397191F-83A8-ECBB-7871-7230F273F9A6}"/>
              </a:ext>
            </a:extLst>
          </p:cNvPr>
          <p:cNvPicPr>
            <a:picLocks noChangeAspect="1"/>
          </p:cNvPicPr>
          <p:nvPr/>
        </p:nvPicPr>
        <p:blipFill rotWithShape="1">
          <a:blip r:embed="rId3"/>
          <a:srcRect l="17511" r="23599" b="-1"/>
          <a:stretch/>
        </p:blipFill>
        <p:spPr>
          <a:xfrm>
            <a:off x="-8622" y="10"/>
            <a:ext cx="6096000" cy="6857990"/>
          </a:xfrm>
          <a:prstGeom prst="rect">
            <a:avLst/>
          </a:prstGeom>
        </p:spPr>
      </p:pic>
      <p:pic>
        <p:nvPicPr>
          <p:cNvPr id="14" name="Picture 13">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30783DCA-2C69-4FA1-B411-3FE963091AC8}"/>
              </a:ext>
            </a:extLst>
          </p:cNvPr>
          <p:cNvSpPr>
            <a:spLocks noGrp="1"/>
          </p:cNvSpPr>
          <p:nvPr>
            <p:ph type="title"/>
          </p:nvPr>
        </p:nvSpPr>
        <p:spPr>
          <a:xfrm>
            <a:off x="6900493" y="-220641"/>
            <a:ext cx="4538124" cy="970450"/>
          </a:xfrm>
        </p:spPr>
        <p:txBody>
          <a:bodyPr anchor="b">
            <a:normAutofit fontScale="90000"/>
          </a:bodyPr>
          <a:lstStyle/>
          <a:p>
            <a:pPr algn="l"/>
            <a:r>
              <a:rPr lang="en-US" sz="3200" dirty="0"/>
              <a:t>Oxidative Stress Equation</a:t>
            </a:r>
          </a:p>
        </p:txBody>
      </p:sp>
      <p:sp>
        <p:nvSpPr>
          <p:cNvPr id="3" name="Content Placeholder 2">
            <a:extLst>
              <a:ext uri="{FF2B5EF4-FFF2-40B4-BE49-F238E27FC236}">
                <a16:creationId xmlns:a16="http://schemas.microsoft.com/office/drawing/2014/main" id="{2746B9DB-B8E5-4240-8FA5-BADF6096C82C}"/>
              </a:ext>
            </a:extLst>
          </p:cNvPr>
          <p:cNvSpPr>
            <a:spLocks noGrp="1"/>
          </p:cNvSpPr>
          <p:nvPr>
            <p:ph idx="1"/>
          </p:nvPr>
        </p:nvSpPr>
        <p:spPr>
          <a:xfrm>
            <a:off x="6623817" y="1111911"/>
            <a:ext cx="5091475" cy="3621024"/>
          </a:xfrm>
        </p:spPr>
        <p:txBody>
          <a:bodyPr anchor="t">
            <a:normAutofit fontScale="25000" lnSpcReduction="20000"/>
          </a:bodyPr>
          <a:lstStyle/>
          <a:p>
            <a:r>
              <a:rPr lang="en-US" sz="5200" dirty="0">
                <a:latin typeface="Times New Roman" panose="02020603050405020304" pitchFamily="18" charset="0"/>
                <a:cs typeface="Times New Roman" panose="02020603050405020304" pitchFamily="18" charset="0"/>
              </a:rPr>
              <a:t>A mathematical model to explain the aging process: </a:t>
            </a:r>
          </a:p>
          <a:p>
            <a:pPr>
              <a:lnSpc>
                <a:spcPct val="90000"/>
              </a:lnSpc>
            </a:pPr>
            <a:r>
              <a:rPr lang="en-US" sz="5200" b="0" i="0" dirty="0">
                <a:effectLst/>
                <a:latin typeface="Times New Roman" panose="02020603050405020304" pitchFamily="18" charset="0"/>
                <a:cs typeface="Times New Roman" panose="02020603050405020304" pitchFamily="18" charset="0"/>
              </a:rPr>
              <a:t>Equation (1) is a differential equation that describes the rate of change of the homeostatic capacity of an organism with respect to age (τ). Specifically, it describes how the homeostatic capacity (</a:t>
            </a:r>
            <a:r>
              <a:rPr lang="en-US" sz="5200" b="0" i="0" dirty="0" err="1">
                <a:effectLst/>
                <a:latin typeface="Times New Roman" panose="02020603050405020304" pitchFamily="18" charset="0"/>
                <a:cs typeface="Times New Roman" panose="02020603050405020304" pitchFamily="18" charset="0"/>
              </a:rPr>
              <a:t>Sτ</a:t>
            </a:r>
            <a:r>
              <a:rPr lang="en-US" sz="5200" b="0" i="0" dirty="0">
                <a:effectLst/>
                <a:latin typeface="Times New Roman" panose="02020603050405020304" pitchFamily="18" charset="0"/>
                <a:cs typeface="Times New Roman" panose="02020603050405020304" pitchFamily="18" charset="0"/>
              </a:rPr>
              <a:t>) changes over time due to oxidative stress, which is proportional to the rate of oxygen consumption (</a:t>
            </a:r>
            <a:r>
              <a:rPr lang="en-US" sz="5200" b="0" i="0" dirty="0" err="1">
                <a:effectLst/>
                <a:latin typeface="Times New Roman" panose="02020603050405020304" pitchFamily="18" charset="0"/>
                <a:cs typeface="Times New Roman" panose="02020603050405020304" pitchFamily="18" charset="0"/>
              </a:rPr>
              <a:t>Wτ</a:t>
            </a:r>
            <a:r>
              <a:rPr lang="en-US" sz="5200" b="0" i="0" dirty="0">
                <a:effectLst/>
                <a:latin typeface="Times New Roman" panose="02020603050405020304" pitchFamily="18" charset="0"/>
                <a:cs typeface="Times New Roman" panose="02020603050405020304" pitchFamily="18" charset="0"/>
              </a:rPr>
              <a:t>) in the organism. The equation is:</a:t>
            </a:r>
          </a:p>
          <a:p>
            <a:pPr marL="36900" indent="0">
              <a:lnSpc>
                <a:spcPct val="90000"/>
              </a:lnSpc>
              <a:buNone/>
            </a:pPr>
            <a:endParaRPr lang="en-US" sz="5200" b="0" i="0" dirty="0">
              <a:effectLst/>
              <a:latin typeface="Times New Roman" panose="02020603050405020304" pitchFamily="18" charset="0"/>
              <a:cs typeface="Times New Roman" panose="02020603050405020304" pitchFamily="18" charset="0"/>
            </a:endParaRPr>
          </a:p>
          <a:p>
            <a:pPr>
              <a:lnSpc>
                <a:spcPct val="90000"/>
              </a:lnSpc>
            </a:pPr>
            <a:r>
              <a:rPr lang="en-US" sz="5200" b="1" i="0" dirty="0" err="1">
                <a:effectLst/>
                <a:latin typeface="Times New Roman" panose="02020603050405020304" pitchFamily="18" charset="0"/>
                <a:cs typeface="Times New Roman" panose="02020603050405020304" pitchFamily="18" charset="0"/>
              </a:rPr>
              <a:t>dSτ</a:t>
            </a:r>
            <a:r>
              <a:rPr lang="en-US" sz="5200" b="1" i="0" dirty="0">
                <a:effectLst/>
                <a:latin typeface="Times New Roman" panose="02020603050405020304" pitchFamily="18" charset="0"/>
                <a:cs typeface="Times New Roman" panose="02020603050405020304" pitchFamily="18" charset="0"/>
              </a:rPr>
              <a:t>/</a:t>
            </a:r>
            <a:r>
              <a:rPr lang="en-US" sz="5200" b="1" i="0" dirty="0" err="1">
                <a:effectLst/>
                <a:latin typeface="Times New Roman" panose="02020603050405020304" pitchFamily="18" charset="0"/>
                <a:cs typeface="Times New Roman" panose="02020603050405020304" pitchFamily="18" charset="0"/>
              </a:rPr>
              <a:t>dτ</a:t>
            </a:r>
            <a:r>
              <a:rPr lang="en-US" sz="5200" b="1" i="0" dirty="0">
                <a:effectLst/>
                <a:latin typeface="Times New Roman" panose="02020603050405020304" pitchFamily="18" charset="0"/>
                <a:cs typeface="Times New Roman" panose="02020603050405020304" pitchFamily="18" charset="0"/>
              </a:rPr>
              <a:t> = -βτ * </a:t>
            </a:r>
            <a:r>
              <a:rPr lang="en-US" sz="5200" b="1" i="0" dirty="0" err="1">
                <a:effectLst/>
                <a:latin typeface="Times New Roman" panose="02020603050405020304" pitchFamily="18" charset="0"/>
                <a:cs typeface="Times New Roman" panose="02020603050405020304" pitchFamily="18" charset="0"/>
              </a:rPr>
              <a:t>Wτ</a:t>
            </a:r>
            <a:r>
              <a:rPr lang="en-US" sz="5200" b="1" i="0" dirty="0">
                <a:effectLst/>
                <a:latin typeface="Times New Roman" panose="02020603050405020304" pitchFamily="18" charset="0"/>
                <a:cs typeface="Times New Roman" panose="02020603050405020304" pitchFamily="18" charset="0"/>
              </a:rPr>
              <a:t> * </a:t>
            </a:r>
            <a:r>
              <a:rPr lang="en-US" sz="5200" b="1" i="0" dirty="0" err="1">
                <a:effectLst/>
                <a:latin typeface="Times New Roman" panose="02020603050405020304" pitchFamily="18" charset="0"/>
                <a:cs typeface="Times New Roman" panose="02020603050405020304" pitchFamily="18" charset="0"/>
              </a:rPr>
              <a:t>Sτ</a:t>
            </a:r>
            <a:endParaRPr lang="en-US" sz="5200" b="1" i="0" dirty="0">
              <a:effectLst/>
              <a:latin typeface="Times New Roman" panose="02020603050405020304" pitchFamily="18" charset="0"/>
              <a:cs typeface="Times New Roman" panose="02020603050405020304" pitchFamily="18" charset="0"/>
            </a:endParaRPr>
          </a:p>
          <a:p>
            <a:pPr marL="36900" indent="0">
              <a:lnSpc>
                <a:spcPct val="90000"/>
              </a:lnSpc>
              <a:buNone/>
            </a:pPr>
            <a:endParaRPr lang="en-US" sz="5200" b="0" i="0" dirty="0">
              <a:effectLst/>
              <a:latin typeface="Times New Roman" panose="02020603050405020304" pitchFamily="18" charset="0"/>
              <a:cs typeface="Times New Roman" panose="02020603050405020304" pitchFamily="18" charset="0"/>
            </a:endParaRPr>
          </a:p>
          <a:p>
            <a:pPr>
              <a:lnSpc>
                <a:spcPct val="90000"/>
              </a:lnSpc>
            </a:pPr>
            <a:r>
              <a:rPr lang="en-US" sz="5200" dirty="0">
                <a:effectLst/>
                <a:latin typeface="Times New Roman" panose="02020603050405020304" pitchFamily="18" charset="0"/>
                <a:cs typeface="Times New Roman" panose="02020603050405020304" pitchFamily="18" charset="0"/>
              </a:rPr>
              <a:t>W</a:t>
            </a:r>
            <a:r>
              <a:rPr lang="en-US" sz="5200" b="0" i="0" dirty="0">
                <a:effectLst/>
                <a:latin typeface="Times New Roman" panose="02020603050405020304" pitchFamily="18" charset="0"/>
                <a:cs typeface="Times New Roman" panose="02020603050405020304" pitchFamily="18" charset="0"/>
              </a:rPr>
              <a:t>here βτ is a coefficient that characterizes the oxidative vulnerability of the cells at age τ, and the negative sign indicates that the homeostatic capacity decreases over time due to oxidative stress. Equation (2) gives the solution to the differential equation (1) and describes how the homeostatic capacity (</a:t>
            </a:r>
            <a:r>
              <a:rPr lang="en-US" sz="5200" b="0" i="0" dirty="0" err="1">
                <a:effectLst/>
                <a:latin typeface="Times New Roman" panose="02020603050405020304" pitchFamily="18" charset="0"/>
                <a:cs typeface="Times New Roman" panose="02020603050405020304" pitchFamily="18" charset="0"/>
              </a:rPr>
              <a:t>Sτ</a:t>
            </a:r>
            <a:r>
              <a:rPr lang="en-US" sz="5200" b="0" i="0" dirty="0">
                <a:effectLst/>
                <a:latin typeface="Times New Roman" panose="02020603050405020304" pitchFamily="18" charset="0"/>
                <a:cs typeface="Times New Roman" panose="02020603050405020304" pitchFamily="18" charset="0"/>
              </a:rPr>
              <a:t>) changes with respect to age (τ). The equation is:</a:t>
            </a:r>
          </a:p>
          <a:p>
            <a:pPr marL="36900" indent="0">
              <a:lnSpc>
                <a:spcPct val="90000"/>
              </a:lnSpc>
              <a:buNone/>
            </a:pPr>
            <a:endParaRPr lang="en-US" sz="5200" b="0" i="0" dirty="0">
              <a:effectLst/>
              <a:latin typeface="Times New Roman" panose="02020603050405020304" pitchFamily="18" charset="0"/>
              <a:cs typeface="Times New Roman" panose="02020603050405020304" pitchFamily="18" charset="0"/>
            </a:endParaRPr>
          </a:p>
          <a:p>
            <a:pPr>
              <a:lnSpc>
                <a:spcPct val="90000"/>
              </a:lnSpc>
            </a:pPr>
            <a:r>
              <a:rPr lang="en-US" sz="5200" b="1" i="0" dirty="0" err="1">
                <a:effectLst/>
                <a:latin typeface="Times New Roman" panose="02020603050405020304" pitchFamily="18" charset="0"/>
                <a:cs typeface="Times New Roman" panose="02020603050405020304" pitchFamily="18" charset="0"/>
              </a:rPr>
              <a:t>Sτ</a:t>
            </a:r>
            <a:r>
              <a:rPr lang="en-US" sz="5200" b="1" i="0" dirty="0">
                <a:effectLst/>
                <a:latin typeface="Times New Roman" panose="02020603050405020304" pitchFamily="18" charset="0"/>
                <a:cs typeface="Times New Roman" panose="02020603050405020304" pitchFamily="18" charset="0"/>
              </a:rPr>
              <a:t> = S0 * exp[-∫(0,τ) βτ * </a:t>
            </a:r>
            <a:r>
              <a:rPr lang="en-US" sz="5200" b="1" i="0" dirty="0" err="1">
                <a:effectLst/>
                <a:latin typeface="Times New Roman" panose="02020603050405020304" pitchFamily="18" charset="0"/>
                <a:cs typeface="Times New Roman" panose="02020603050405020304" pitchFamily="18" charset="0"/>
              </a:rPr>
              <a:t>Rτ</a:t>
            </a:r>
            <a:r>
              <a:rPr lang="en-US" sz="5200" b="1" i="0" dirty="0">
                <a:effectLst/>
                <a:latin typeface="Times New Roman" panose="02020603050405020304" pitchFamily="18" charset="0"/>
                <a:cs typeface="Times New Roman" panose="02020603050405020304" pitchFamily="18" charset="0"/>
              </a:rPr>
              <a:t> </a:t>
            </a:r>
            <a:r>
              <a:rPr lang="en-US" sz="5200" b="1" i="0" dirty="0" err="1">
                <a:effectLst/>
                <a:latin typeface="Times New Roman" panose="02020603050405020304" pitchFamily="18" charset="0"/>
                <a:cs typeface="Times New Roman" panose="02020603050405020304" pitchFamily="18" charset="0"/>
              </a:rPr>
              <a:t>dτ</a:t>
            </a:r>
            <a:r>
              <a:rPr lang="en-US" sz="5200" b="1" i="0" dirty="0">
                <a:effectLst/>
                <a:latin typeface="Times New Roman" panose="02020603050405020304" pitchFamily="18" charset="0"/>
                <a:cs typeface="Times New Roman" panose="02020603050405020304" pitchFamily="18" charset="0"/>
              </a:rPr>
              <a:t>]</a:t>
            </a:r>
          </a:p>
          <a:p>
            <a:pPr marL="36900" indent="0">
              <a:lnSpc>
                <a:spcPct val="90000"/>
              </a:lnSpc>
              <a:buNone/>
            </a:pPr>
            <a:endParaRPr lang="en-US" sz="5200" b="0" i="0" dirty="0">
              <a:effectLst/>
              <a:latin typeface="Times New Roman" panose="02020603050405020304" pitchFamily="18" charset="0"/>
              <a:cs typeface="Times New Roman" panose="02020603050405020304" pitchFamily="18" charset="0"/>
            </a:endParaRPr>
          </a:p>
          <a:p>
            <a:pPr>
              <a:lnSpc>
                <a:spcPct val="90000"/>
              </a:lnSpc>
            </a:pPr>
            <a:r>
              <a:rPr lang="en-US" sz="5200" dirty="0">
                <a:effectLst/>
                <a:latin typeface="Times New Roman" panose="02020603050405020304" pitchFamily="18" charset="0"/>
                <a:cs typeface="Times New Roman" panose="02020603050405020304" pitchFamily="18" charset="0"/>
              </a:rPr>
              <a:t>W</a:t>
            </a:r>
            <a:r>
              <a:rPr lang="en-US" sz="5200" b="0" i="0" dirty="0">
                <a:effectLst/>
                <a:latin typeface="Times New Roman" panose="02020603050405020304" pitchFamily="18" charset="0"/>
                <a:cs typeface="Times New Roman" panose="02020603050405020304" pitchFamily="18" charset="0"/>
              </a:rPr>
              <a:t>here S0 is the initial homeostatic capacity of the organism at birth (i.e., </a:t>
            </a:r>
            <a:r>
              <a:rPr lang="en-US" sz="5200" b="0" i="0" dirty="0" err="1">
                <a:effectLst/>
                <a:latin typeface="Times New Roman" panose="02020603050405020304" pitchFamily="18" charset="0"/>
                <a:cs typeface="Times New Roman" panose="02020603050405020304" pitchFamily="18" charset="0"/>
              </a:rPr>
              <a:t>Sτ</a:t>
            </a:r>
            <a:r>
              <a:rPr lang="en-US" sz="5200" b="0" i="0" dirty="0">
                <a:effectLst/>
                <a:latin typeface="Times New Roman" panose="02020603050405020304" pitchFamily="18" charset="0"/>
                <a:cs typeface="Times New Roman" panose="02020603050405020304" pitchFamily="18" charset="0"/>
              </a:rPr>
              <a:t> = S0 when τ = 0), and the integral represents the cumulative effect of oxidative stress on the homeostatic capacity over the lifetime of the organism. Equation (3) is used to calculate the rate of aging (</a:t>
            </a:r>
            <a:r>
              <a:rPr lang="en-US" sz="5200" b="0" i="0" dirty="0" err="1">
                <a:effectLst/>
                <a:latin typeface="Times New Roman" panose="02020603050405020304" pitchFamily="18" charset="0"/>
                <a:cs typeface="Times New Roman" panose="02020603050405020304" pitchFamily="18" charset="0"/>
              </a:rPr>
              <a:t>Rτ</a:t>
            </a:r>
            <a:r>
              <a:rPr lang="en-US" sz="5200" b="0" i="0" dirty="0">
                <a:effectLst/>
                <a:latin typeface="Times New Roman" panose="02020603050405020304" pitchFamily="18" charset="0"/>
                <a:cs typeface="Times New Roman" panose="02020603050405020304" pitchFamily="18" charset="0"/>
              </a:rPr>
              <a:t>) at a particular age (τ). The equation is:</a:t>
            </a:r>
          </a:p>
          <a:p>
            <a:pPr marL="36900" indent="0">
              <a:lnSpc>
                <a:spcPct val="90000"/>
              </a:lnSpc>
              <a:buNone/>
            </a:pPr>
            <a:endParaRPr lang="en-US" sz="5200" b="0" i="0" dirty="0">
              <a:effectLst/>
              <a:latin typeface="Times New Roman" panose="02020603050405020304" pitchFamily="18" charset="0"/>
              <a:cs typeface="Times New Roman" panose="02020603050405020304" pitchFamily="18" charset="0"/>
            </a:endParaRPr>
          </a:p>
          <a:p>
            <a:pPr>
              <a:lnSpc>
                <a:spcPct val="90000"/>
              </a:lnSpc>
            </a:pPr>
            <a:r>
              <a:rPr lang="en-US" sz="5200" b="1" i="0" dirty="0" err="1">
                <a:effectLst/>
                <a:latin typeface="Times New Roman" panose="02020603050405020304" pitchFamily="18" charset="0"/>
                <a:cs typeface="Times New Roman" panose="02020603050405020304" pitchFamily="18" charset="0"/>
              </a:rPr>
              <a:t>Rτ</a:t>
            </a:r>
            <a:r>
              <a:rPr lang="en-US" sz="5200" b="1" i="0" dirty="0">
                <a:effectLst/>
                <a:latin typeface="Times New Roman" panose="02020603050405020304" pitchFamily="18" charset="0"/>
                <a:cs typeface="Times New Roman" panose="02020603050405020304" pitchFamily="18" charset="0"/>
              </a:rPr>
              <a:t> = βτ * </a:t>
            </a:r>
            <a:r>
              <a:rPr lang="en-US" sz="5200" b="1" i="0" dirty="0" err="1">
                <a:effectLst/>
                <a:latin typeface="Times New Roman" panose="02020603050405020304" pitchFamily="18" charset="0"/>
                <a:cs typeface="Times New Roman" panose="02020603050405020304" pitchFamily="18" charset="0"/>
              </a:rPr>
              <a:t>Wτ</a:t>
            </a:r>
            <a:endParaRPr lang="en-US" sz="5200" b="1" i="0" dirty="0">
              <a:effectLst/>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4995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27" name="Title 1">
            <a:extLst>
              <a:ext uri="{FF2B5EF4-FFF2-40B4-BE49-F238E27FC236}">
                <a16:creationId xmlns:a16="http://schemas.microsoft.com/office/drawing/2014/main" id="{C3593A3F-E735-77A3-8300-AE62B0AFBF9A}"/>
              </a:ext>
            </a:extLst>
          </p:cNvPr>
          <p:cNvSpPr>
            <a:spLocks noGrp="1"/>
          </p:cNvSpPr>
          <p:nvPr>
            <p:ph type="ctrTitle"/>
          </p:nvPr>
        </p:nvSpPr>
        <p:spPr>
          <a:xfrm>
            <a:off x="821517" y="426621"/>
            <a:ext cx="5168052" cy="1117600"/>
          </a:xfrm>
        </p:spPr>
        <p:txBody>
          <a:bodyPr vert="horz" lIns="91440" tIns="45720" rIns="91440" bIns="45720" rtlCol="0" anchor="ctr">
            <a:normAutofit/>
          </a:bodyPr>
          <a:lstStyle/>
          <a:p>
            <a:pPr>
              <a:lnSpc>
                <a:spcPct val="90000"/>
              </a:lnSpc>
            </a:pPr>
            <a:r>
              <a:rPr lang="en-US" sz="3700" dirty="0"/>
              <a:t>Fold Change &amp; Oxidative Stress</a:t>
            </a:r>
          </a:p>
        </p:txBody>
      </p:sp>
      <p:pic>
        <p:nvPicPr>
          <p:cNvPr id="39" name="Picture 38">
            <a:extLst>
              <a:ext uri="{FF2B5EF4-FFF2-40B4-BE49-F238E27FC236}">
                <a16:creationId xmlns:a16="http://schemas.microsoft.com/office/drawing/2014/main" id="{F15A1844-5CB8-438B-B90E-EF2A51CF87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6586695" y="1"/>
            <a:ext cx="5605305" cy="6858000"/>
          </a:xfrm>
          <a:prstGeom prst="rect">
            <a:avLst/>
          </a:prstGeom>
        </p:spPr>
      </p:pic>
      <p:pic>
        <p:nvPicPr>
          <p:cNvPr id="5" name="Content Placeholder 4">
            <a:extLst>
              <a:ext uri="{FF2B5EF4-FFF2-40B4-BE49-F238E27FC236}">
                <a16:creationId xmlns:a16="http://schemas.microsoft.com/office/drawing/2014/main" id="{709A0977-1BEB-458E-8B37-91D8338A3A50}"/>
              </a:ext>
            </a:extLst>
          </p:cNvPr>
          <p:cNvPicPr>
            <a:picLocks noGrp="1" noChangeAspect="1"/>
          </p:cNvPicPr>
          <p:nvPr>
            <p:ph idx="4294967295"/>
          </p:nvPr>
        </p:nvPicPr>
        <p:blipFill rotWithShape="1">
          <a:blip r:embed="rId4"/>
          <a:srcRect b="7025"/>
          <a:stretch/>
        </p:blipFill>
        <p:spPr>
          <a:xfrm>
            <a:off x="782555" y="3532694"/>
            <a:ext cx="5170166" cy="2908210"/>
          </a:xfrm>
          <a:prstGeom prst="rect">
            <a:avLst/>
          </a:prstGeom>
          <a:noFill/>
        </p:spPr>
      </p:pic>
      <p:pic>
        <p:nvPicPr>
          <p:cNvPr id="7" name="Picture 6">
            <a:extLst>
              <a:ext uri="{FF2B5EF4-FFF2-40B4-BE49-F238E27FC236}">
                <a16:creationId xmlns:a16="http://schemas.microsoft.com/office/drawing/2014/main" id="{26460FFB-22A4-4559-8E89-C554634A9FF1}"/>
              </a:ext>
            </a:extLst>
          </p:cNvPr>
          <p:cNvPicPr>
            <a:picLocks noChangeAspect="1"/>
          </p:cNvPicPr>
          <p:nvPr/>
        </p:nvPicPr>
        <p:blipFill rotWithShape="1">
          <a:blip r:embed="rId5"/>
          <a:srcRect b="5932"/>
          <a:stretch/>
        </p:blipFill>
        <p:spPr>
          <a:xfrm>
            <a:off x="6786492" y="3429000"/>
            <a:ext cx="5205710" cy="3011904"/>
          </a:xfrm>
          <a:prstGeom prst="rect">
            <a:avLst/>
          </a:prstGeom>
          <a:noFill/>
        </p:spPr>
      </p:pic>
      <p:sp>
        <p:nvSpPr>
          <p:cNvPr id="19" name="TextBox 18">
            <a:extLst>
              <a:ext uri="{FF2B5EF4-FFF2-40B4-BE49-F238E27FC236}">
                <a16:creationId xmlns:a16="http://schemas.microsoft.com/office/drawing/2014/main" id="{9798BD86-A8B0-41AE-9ABA-C0BE7A203843}"/>
              </a:ext>
            </a:extLst>
          </p:cNvPr>
          <p:cNvSpPr txBox="1"/>
          <p:nvPr/>
        </p:nvSpPr>
        <p:spPr>
          <a:xfrm>
            <a:off x="6900493" y="1732449"/>
            <a:ext cx="4403596" cy="4058751"/>
          </a:xfrm>
          <a:prstGeom prst="rect">
            <a:avLst/>
          </a:prstGeom>
        </p:spPr>
        <p:txBody>
          <a:bodyPr vert="horz" lIns="91440" tIns="45720" rIns="91440" bIns="45720" rtlCol="0" anchor="t">
            <a:normAutofit/>
          </a:bodyPr>
          <a:lstStyle/>
          <a:p>
            <a:pPr defTabSz="457200">
              <a:lnSpc>
                <a:spcPct val="90000"/>
              </a:lnSpc>
              <a:spcBef>
                <a:spcPct val="20000"/>
              </a:spcBef>
              <a:spcAft>
                <a:spcPts val="600"/>
              </a:spcAft>
              <a:buClr>
                <a:schemeClr val="tx2"/>
              </a:buClr>
              <a:buSzPct val="70000"/>
              <a:buFont typeface="Wingdings 2" charset="2"/>
            </a:pPr>
            <a:endParaRPr lang="en-US" sz="500" b="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29" name="TextBox 28">
            <a:extLst>
              <a:ext uri="{FF2B5EF4-FFF2-40B4-BE49-F238E27FC236}">
                <a16:creationId xmlns:a16="http://schemas.microsoft.com/office/drawing/2014/main" id="{4EB41978-4F2D-4DD7-8B25-3266D3AB4DCA}"/>
              </a:ext>
            </a:extLst>
          </p:cNvPr>
          <p:cNvSpPr txBox="1"/>
          <p:nvPr/>
        </p:nvSpPr>
        <p:spPr>
          <a:xfrm>
            <a:off x="233973" y="1732449"/>
            <a:ext cx="6317176" cy="1649682"/>
          </a:xfrm>
          <a:prstGeom prst="rect">
            <a:avLst/>
          </a:prstGeom>
          <a:noFill/>
        </p:spPr>
        <p:txBody>
          <a:bodyPr wrap="square">
            <a:spAutoFit/>
          </a:bodyPr>
          <a:lstStyle/>
          <a:p>
            <a:pPr marL="171450" indent="-171450" defTabSz="457200">
              <a:lnSpc>
                <a:spcPct val="90000"/>
              </a:lnSpc>
              <a:spcBef>
                <a:spcPct val="20000"/>
              </a:spcBef>
              <a:spcAft>
                <a:spcPts val="600"/>
              </a:spcAft>
              <a:buClr>
                <a:srgbClr val="FFA40E"/>
              </a:buClr>
              <a:buSzPct val="70000"/>
              <a:buFont typeface="Arial" panose="020B0604020202020204" pitchFamily="34" charset="0"/>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the context of analyzing fold change of metabolites between healthy and cancerous tissue, fold change can be an indicator of the impact of oxidative stress on cellular metabolism, which impacts age. </a:t>
            </a:r>
          </a:p>
          <a:p>
            <a:pPr marL="171450" indent="-171450" defTabSz="457200">
              <a:lnSpc>
                <a:spcPct val="90000"/>
              </a:lnSpc>
              <a:spcBef>
                <a:spcPct val="20000"/>
              </a:spcBef>
              <a:spcAft>
                <a:spcPts val="600"/>
              </a:spcAft>
              <a:buClr>
                <a:srgbClr val="FFA40E"/>
              </a:buClr>
              <a:buSzPct val="70000"/>
              <a:buFont typeface="Arial" panose="020B0604020202020204" pitchFamily="34" charset="0"/>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Changes in metabolic pathways can reflect the cellular response to oxidative stress, thus impacting life expectancy. </a:t>
            </a:r>
          </a:p>
          <a:p>
            <a:pPr marL="171450" indent="-171450" defTabSz="457200">
              <a:lnSpc>
                <a:spcPct val="90000"/>
              </a:lnSpc>
              <a:spcBef>
                <a:spcPct val="20000"/>
              </a:spcBef>
              <a:spcAft>
                <a:spcPts val="600"/>
              </a:spcAft>
              <a:buClr>
                <a:srgbClr val="FFA40E"/>
              </a:buClr>
              <a:buSzPct val="70000"/>
              <a:buFont typeface="Arial" panose="020B0604020202020204" pitchFamily="34" charset="0"/>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So, if the fold change of a metabolite between cancerous tissue and healthy tissue is significant, it could suggest that oxidative damage may have impacted the cell’s ability to influence that metabolite. </a:t>
            </a:r>
          </a:p>
        </p:txBody>
      </p:sp>
      <p:sp>
        <p:nvSpPr>
          <p:cNvPr id="30" name="TextBox 29">
            <a:extLst>
              <a:ext uri="{FF2B5EF4-FFF2-40B4-BE49-F238E27FC236}">
                <a16:creationId xmlns:a16="http://schemas.microsoft.com/office/drawing/2014/main" id="{426F52D9-A0AE-4FA9-B8BB-7C80363E34B0}"/>
              </a:ext>
            </a:extLst>
          </p:cNvPr>
          <p:cNvSpPr txBox="1"/>
          <p:nvPr/>
        </p:nvSpPr>
        <p:spPr>
          <a:xfrm>
            <a:off x="6786492" y="197491"/>
            <a:ext cx="5170165" cy="3335203"/>
          </a:xfrm>
          <a:prstGeom prst="rect">
            <a:avLst/>
          </a:prstGeom>
        </p:spPr>
        <p:txBody>
          <a:bodyPr vert="horz" lIns="91440" tIns="45720" rIns="91440" bIns="45720" rtlCol="0" anchor="t">
            <a:normAutofit lnSpcReduction="10000"/>
          </a:bodyPr>
          <a:lstStyle/>
          <a:p>
            <a:pPr defTabSz="457200">
              <a:lnSpc>
                <a:spcPct val="90000"/>
              </a:lnSpc>
              <a:spcBef>
                <a:spcPct val="20000"/>
              </a:spcBef>
              <a:spcAft>
                <a:spcPts val="600"/>
              </a:spcAft>
              <a:buClr>
                <a:srgbClr val="FFA40E"/>
              </a:buClr>
              <a:buSzPct val="70000"/>
              <a:buFont typeface="Wingdings 2" charset="2"/>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Fold Change: Dataset – Since Formic acid has the biggest fold change and it is quite large, it means that the level of Formic acid is significantly different between cancer and healthy tissues. </a:t>
            </a:r>
          </a:p>
          <a:p>
            <a:pPr defTabSz="457200">
              <a:lnSpc>
                <a:spcPct val="90000"/>
              </a:lnSpc>
              <a:spcBef>
                <a:spcPct val="20000"/>
              </a:spcBef>
              <a:spcAft>
                <a:spcPts val="600"/>
              </a:spcAft>
              <a:buClr>
                <a:srgbClr val="FFA40E"/>
              </a:buClr>
              <a:buSzPct val="70000"/>
              <a:buFont typeface="Wingdings 2" charset="2"/>
            </a:pPr>
            <a:endPar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endParaRPr>
          </a:p>
          <a:p>
            <a:pPr defTabSz="457200">
              <a:lnSpc>
                <a:spcPct val="90000"/>
              </a:lnSpc>
              <a:spcBef>
                <a:spcPct val="20000"/>
              </a:spcBef>
              <a:spcAft>
                <a:spcPts val="600"/>
              </a:spcAft>
              <a:buClr>
                <a:srgbClr val="FFA40E"/>
              </a:buClr>
              <a:buSzPct val="70000"/>
              <a:buFont typeface="Wingdings 2" charset="2"/>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&gt;&gt;	If the fold change = &gt; 1: the level of Formic acid is higher in cancer tissues compared to 	healthy tissues. </a:t>
            </a:r>
          </a:p>
          <a:p>
            <a:pPr defTabSz="457200">
              <a:lnSpc>
                <a:spcPct val="90000"/>
              </a:lnSpc>
              <a:spcBef>
                <a:spcPct val="20000"/>
              </a:spcBef>
              <a:spcAft>
                <a:spcPts val="600"/>
              </a:spcAft>
              <a:buClr>
                <a:srgbClr val="FFA40E"/>
              </a:buClr>
              <a:buSzPct val="70000"/>
              <a:buFont typeface="Wingdings 2" charset="2"/>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&gt;&gt;	if the fold change = &lt; 1: the level of Formic acid is lower in cancer tissues compared 	to healthy tissues. </a:t>
            </a:r>
          </a:p>
          <a:p>
            <a:pPr defTabSz="457200">
              <a:lnSpc>
                <a:spcPct val="90000"/>
              </a:lnSpc>
              <a:spcBef>
                <a:spcPct val="20000"/>
              </a:spcBef>
              <a:spcAft>
                <a:spcPts val="600"/>
              </a:spcAft>
              <a:buClr>
                <a:srgbClr val="FFA40E"/>
              </a:buClr>
              <a:buSzPct val="70000"/>
              <a:buFont typeface="Wingdings 2" charset="2"/>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&gt;&gt;	A fold change = 1: there is no difference in the level of Formic acid between the two tissue 	types.</a:t>
            </a:r>
          </a:p>
          <a:p>
            <a:pPr defTabSz="457200">
              <a:lnSpc>
                <a:spcPct val="90000"/>
              </a:lnSpc>
              <a:spcBef>
                <a:spcPct val="20000"/>
              </a:spcBef>
              <a:spcAft>
                <a:spcPts val="600"/>
              </a:spcAft>
              <a:buClr>
                <a:srgbClr val="FFA40E"/>
              </a:buClr>
              <a:buSzPct val="70000"/>
              <a:buFont typeface="Wingdings 2" charset="2"/>
            </a:pPr>
            <a:endPar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endParaRPr>
          </a:p>
          <a:p>
            <a:pPr defTabSz="457200">
              <a:lnSpc>
                <a:spcPct val="90000"/>
              </a:lnSpc>
              <a:spcBef>
                <a:spcPct val="20000"/>
              </a:spcBef>
              <a:spcAft>
                <a:spcPts val="600"/>
              </a:spcAft>
              <a:buClr>
                <a:srgbClr val="FFA40E"/>
              </a:buClr>
              <a:buSzPct val="70000"/>
            </a:pPr>
            <a:r>
              <a:rPr lang="en-US" sz="1200" i="0" dirty="0">
                <a:effectLst/>
                <a:latin typeface="Times New Roman" panose="02020603050405020304" pitchFamily="18" charset="0"/>
                <a:cs typeface="Times New Roman" panose="02020603050405020304" pitchFamily="18" charset="0"/>
              </a:rPr>
              <a:t>Formic acid stress can induce oxidative stress, inhibit cell creation, and cause </a:t>
            </a:r>
            <a:r>
              <a:rPr lang="en-US" sz="1200" dirty="0">
                <a:latin typeface="Times New Roman" panose="02020603050405020304" pitchFamily="18" charset="0"/>
                <a:cs typeface="Times New Roman" panose="02020603050405020304" pitchFamily="18" charset="0"/>
              </a:rPr>
              <a:t>cell degeneration.</a:t>
            </a:r>
            <a:r>
              <a:rPr lang="en-US" sz="1200" i="0" dirty="0">
                <a:solidFill>
                  <a:srgbClr val="202124"/>
                </a:solidFill>
                <a:effectLst/>
                <a:latin typeface="Times New Roman" panose="02020603050405020304" pitchFamily="18" charset="0"/>
                <a:cs typeface="Times New Roman" panose="02020603050405020304" pitchFamily="18" charset="0"/>
              </a:rPr>
              <a:t> </a:t>
            </a:r>
            <a:endPar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endParaRPr>
          </a:p>
          <a:p>
            <a:pPr defTabSz="457200">
              <a:lnSpc>
                <a:spcPct val="90000"/>
              </a:lnSpc>
              <a:spcBef>
                <a:spcPct val="20000"/>
              </a:spcBef>
              <a:spcAft>
                <a:spcPts val="600"/>
              </a:spcAft>
              <a:buClr>
                <a:srgbClr val="FFA40E"/>
              </a:buClr>
              <a:buSzPct val="70000"/>
              <a:buFont typeface="Wingdings 2" charset="2"/>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A large fold change for Formic acid suggests that it may be a potential biomarker for cancer, and further investigation is needed. </a:t>
            </a:r>
          </a:p>
        </p:txBody>
      </p:sp>
    </p:spTree>
    <p:extLst>
      <p:ext uri="{BB962C8B-B14F-4D97-AF65-F5344CB8AC3E}">
        <p14:creationId xmlns:p14="http://schemas.microsoft.com/office/powerpoint/2010/main" val="3873852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4982C-66AA-4414-A0A5-1F4AC1FEDACE}"/>
              </a:ext>
            </a:extLst>
          </p:cNvPr>
          <p:cNvSpPr>
            <a:spLocks noGrp="1"/>
          </p:cNvSpPr>
          <p:nvPr>
            <p:ph type="title"/>
          </p:nvPr>
        </p:nvSpPr>
        <p:spPr>
          <a:xfrm>
            <a:off x="919119" y="458599"/>
            <a:ext cx="10353762" cy="970450"/>
          </a:xfrm>
        </p:spPr>
        <p:txBody>
          <a:bodyPr>
            <a:normAutofit/>
          </a:bodyPr>
          <a:lstStyle/>
          <a:p>
            <a:r>
              <a:rPr lang="en-US" dirty="0"/>
              <a:t>The Dataset: Gene Expression</a:t>
            </a:r>
          </a:p>
        </p:txBody>
      </p:sp>
      <p:sp>
        <p:nvSpPr>
          <p:cNvPr id="5" name="Rectangle 2">
            <a:extLst>
              <a:ext uri="{FF2B5EF4-FFF2-40B4-BE49-F238E27FC236}">
                <a16:creationId xmlns:a16="http://schemas.microsoft.com/office/drawing/2014/main" id="{CD0619F5-A589-456B-B06C-86513C8863D7}"/>
              </a:ext>
            </a:extLst>
          </p:cNvPr>
          <p:cNvSpPr>
            <a:spLocks noGrp="1" noChangeArrowheads="1"/>
          </p:cNvSpPr>
          <p:nvPr>
            <p:ph idx="1"/>
          </p:nvPr>
        </p:nvSpPr>
        <p:spPr bwMode="auto">
          <a:xfrm>
            <a:off x="785437" y="1644242"/>
            <a:ext cx="5154777" cy="405875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fontScale="92500" lnSpcReduction="10000"/>
          </a:bodyPr>
          <a:lstStyle/>
          <a:p>
            <a:pPr marL="285750" marR="0" lvl="0" indent="-285750" defTabSz="914400" rtl="0" eaLnBrk="0" fontAlgn="base" latinLnBrk="0" hangingPunct="0">
              <a:lnSpc>
                <a:spcPct val="90000"/>
              </a:lnSpc>
              <a:spcBef>
                <a:spcPct val="0"/>
              </a:spcBef>
              <a:buClr>
                <a:srgbClr val="258FD7"/>
              </a:buClr>
              <a:buSzTx/>
              <a:buFont typeface="Wingdings" panose="05000000000000000000" pitchFamily="2" charset="2"/>
              <a:buChar char="§"/>
              <a:tabLst/>
            </a:pPr>
            <a:r>
              <a:rPr lang="en-US" altLang="en-US" sz="1500" dirty="0">
                <a:latin typeface="Times New Roman" panose="02020603050405020304" pitchFamily="18" charset="0"/>
                <a:cs typeface="Times New Roman" panose="02020603050405020304" pitchFamily="18" charset="0"/>
              </a:rPr>
              <a:t>This study shows the effect of the tumor suppressor protein p53 on the response to oxidative stress in mouse embryonic fibroblasts. When cells are exposed to stress or damage, such as DNA damage or oxidative stress, p53 is activated and triggers a series of responses, including cell cycle arrest and DNA repair.</a:t>
            </a:r>
          </a:p>
          <a:p>
            <a:pPr marL="0" marR="0" lvl="0" indent="0" defTabSz="914400" rtl="0" eaLnBrk="0" fontAlgn="base" latinLnBrk="0" hangingPunct="0">
              <a:lnSpc>
                <a:spcPct val="90000"/>
              </a:lnSpc>
              <a:spcBef>
                <a:spcPct val="0"/>
              </a:spcBef>
              <a:buClr>
                <a:srgbClr val="258FD7"/>
              </a:buClr>
              <a:buSzTx/>
              <a:buNone/>
              <a:tabLst/>
            </a:pPr>
            <a:endParaRPr lang="en-US" altLang="en-US" sz="1500" dirty="0">
              <a:latin typeface="Times New Roman" panose="02020603050405020304" pitchFamily="18" charset="0"/>
              <a:cs typeface="Times New Roman" panose="02020603050405020304" pitchFamily="18" charset="0"/>
            </a:endParaRPr>
          </a:p>
          <a:p>
            <a:pPr marL="285750" marR="0" lvl="0" indent="-285750" defTabSz="914400" rtl="0" eaLnBrk="0" fontAlgn="base" latinLnBrk="0" hangingPunct="0">
              <a:lnSpc>
                <a:spcPct val="90000"/>
              </a:lnSpc>
              <a:spcBef>
                <a:spcPct val="0"/>
              </a:spcBef>
              <a:buClr>
                <a:srgbClr val="258FD7"/>
              </a:buClr>
              <a:buSzTx/>
              <a:buFont typeface="Wingdings" panose="05000000000000000000" pitchFamily="2" charset="2"/>
              <a:buChar char="§"/>
              <a:tabLst/>
            </a:pPr>
            <a:r>
              <a:rPr lang="en-US" altLang="en-US" sz="1500" dirty="0">
                <a:latin typeface="Times New Roman" panose="02020603050405020304" pitchFamily="18" charset="0"/>
                <a:cs typeface="Times New Roman" panose="02020603050405020304" pitchFamily="18" charset="0"/>
              </a:rPr>
              <a:t>Calculates the fold change and p-value for each gene between the control and treatment conditions for the three experimental groups: </a:t>
            </a:r>
          </a:p>
          <a:p>
            <a:pPr algn="l">
              <a:buFont typeface="+mj-lt"/>
              <a:buAutoNum type="arabicPeriod"/>
            </a:pPr>
            <a:r>
              <a:rPr lang="en-US" sz="1500" b="1" i="0" dirty="0">
                <a:solidFill>
                  <a:srgbClr val="D1D5DB"/>
                </a:solidFill>
                <a:effectLst/>
                <a:latin typeface="Söhne"/>
              </a:rPr>
              <a:t>'WT+H202':</a:t>
            </a:r>
            <a:r>
              <a:rPr lang="en-US" sz="1500" b="0" i="0" dirty="0">
                <a:solidFill>
                  <a:srgbClr val="D1D5DB"/>
                </a:solidFill>
                <a:effectLst/>
                <a:latin typeface="Söhne"/>
              </a:rPr>
              <a:t> This is the control condition, where no changes have been made to the experimental setup.</a:t>
            </a:r>
          </a:p>
          <a:p>
            <a:pPr algn="l">
              <a:buFont typeface="+mj-lt"/>
              <a:buAutoNum type="arabicPeriod"/>
            </a:pPr>
            <a:r>
              <a:rPr lang="en-US" sz="1500" b="1" i="0" dirty="0">
                <a:solidFill>
                  <a:srgbClr val="D1D5DB"/>
                </a:solidFill>
                <a:effectLst/>
                <a:latin typeface="Söhne"/>
              </a:rPr>
              <a:t>'WT vs p53-/-+H202':</a:t>
            </a:r>
            <a:r>
              <a:rPr lang="en-US" sz="1500" b="0" i="0" dirty="0">
                <a:solidFill>
                  <a:srgbClr val="D1D5DB"/>
                </a:solidFill>
                <a:effectLst/>
                <a:latin typeface="Söhne"/>
              </a:rPr>
              <a:t> This condition compares wild-type (WT) cells to p53 knockout (-/-) cells that have been treated with H202 (a chemical compound used in the experiment).</a:t>
            </a:r>
          </a:p>
          <a:p>
            <a:pPr algn="l">
              <a:buFont typeface="+mj-lt"/>
              <a:buAutoNum type="arabicPeriod"/>
            </a:pPr>
            <a:r>
              <a:rPr lang="en-US" sz="1500" b="1" i="0" dirty="0">
                <a:solidFill>
                  <a:srgbClr val="D1D5DB"/>
                </a:solidFill>
                <a:effectLst/>
                <a:latin typeface="Söhne"/>
              </a:rPr>
              <a:t>'WT vs p53-/-(+p53)+H202':</a:t>
            </a:r>
            <a:r>
              <a:rPr lang="en-US" sz="1500" b="0" i="0" dirty="0">
                <a:solidFill>
                  <a:srgbClr val="D1D5DB"/>
                </a:solidFill>
                <a:effectLst/>
                <a:latin typeface="Söhne"/>
              </a:rPr>
              <a:t> This condition compares WT cells to p53 knockout cells that have been genetically engineered to express p53 again, and have been treated with H202.</a:t>
            </a:r>
          </a:p>
        </p:txBody>
      </p:sp>
      <p:pic>
        <p:nvPicPr>
          <p:cNvPr id="3" name="Picture 2">
            <a:extLst>
              <a:ext uri="{FF2B5EF4-FFF2-40B4-BE49-F238E27FC236}">
                <a16:creationId xmlns:a16="http://schemas.microsoft.com/office/drawing/2014/main" id="{66C80678-43F3-409D-8928-BE84A835F42C}"/>
              </a:ext>
            </a:extLst>
          </p:cNvPr>
          <p:cNvPicPr>
            <a:picLocks noChangeAspect="1"/>
          </p:cNvPicPr>
          <p:nvPr/>
        </p:nvPicPr>
        <p:blipFill>
          <a:blip r:embed="rId3"/>
          <a:stretch>
            <a:fillRect/>
          </a:stretch>
        </p:blipFill>
        <p:spPr>
          <a:xfrm>
            <a:off x="6732256" y="1644242"/>
            <a:ext cx="5154777" cy="3994953"/>
          </a:xfrm>
          <a:prstGeom prst="rect">
            <a:avLst/>
          </a:prstGeom>
        </p:spPr>
      </p:pic>
    </p:spTree>
    <p:extLst>
      <p:ext uri="{BB962C8B-B14F-4D97-AF65-F5344CB8AC3E}">
        <p14:creationId xmlns:p14="http://schemas.microsoft.com/office/powerpoint/2010/main" val="780878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89F8-E399-4AB0-A62B-3B1CC8F4B8C8}"/>
              </a:ext>
            </a:extLst>
          </p:cNvPr>
          <p:cNvSpPr>
            <a:spLocks noGrp="1"/>
          </p:cNvSpPr>
          <p:nvPr>
            <p:ph type="title"/>
          </p:nvPr>
        </p:nvSpPr>
        <p:spPr>
          <a:xfrm>
            <a:off x="860300" y="599017"/>
            <a:ext cx="3946393" cy="1956298"/>
          </a:xfrm>
        </p:spPr>
        <p:txBody>
          <a:bodyPr>
            <a:normAutofit/>
          </a:bodyPr>
          <a:lstStyle/>
          <a:p>
            <a:pPr algn="l"/>
            <a:r>
              <a:rPr lang="en-US" sz="3600" dirty="0"/>
              <a:t>Correlation Coefficient </a:t>
            </a:r>
          </a:p>
        </p:txBody>
      </p:sp>
      <p:sp>
        <p:nvSpPr>
          <p:cNvPr id="3" name="Content Placeholder 2">
            <a:extLst>
              <a:ext uri="{FF2B5EF4-FFF2-40B4-BE49-F238E27FC236}">
                <a16:creationId xmlns:a16="http://schemas.microsoft.com/office/drawing/2014/main" id="{2A12227E-78F2-49E3-ADDF-B39A6EAC08B7}"/>
              </a:ext>
            </a:extLst>
          </p:cNvPr>
          <p:cNvSpPr>
            <a:spLocks noGrp="1"/>
          </p:cNvSpPr>
          <p:nvPr>
            <p:ph idx="1"/>
          </p:nvPr>
        </p:nvSpPr>
        <p:spPr>
          <a:xfrm>
            <a:off x="5139768" y="643467"/>
            <a:ext cx="6430560" cy="1956298"/>
          </a:xfrm>
        </p:spPr>
        <p:txBody>
          <a:bodyPr anchor="ctr">
            <a:normAutofit fontScale="92500" lnSpcReduction="20000"/>
          </a:bodyPr>
          <a:lstStyle/>
          <a:p>
            <a:pPr>
              <a:buClr>
                <a:srgbClr val="108989"/>
              </a:buClr>
            </a:pPr>
            <a:r>
              <a:rPr lang="en-US" b="0" i="0" dirty="0">
                <a:solidFill>
                  <a:schemeClr val="tx1"/>
                </a:solidFill>
                <a:effectLst/>
                <a:latin typeface="STIXGeneral-Regular"/>
              </a:rPr>
              <a:t>“Hydrogen Deuterated (HD) nucleosides and proteins protect from oxidative damage. </a:t>
            </a:r>
            <a:r>
              <a:rPr lang="en-US" b="0" i="0" dirty="0">
                <a:solidFill>
                  <a:schemeClr val="tx1"/>
                </a:solidFill>
                <a:effectLst/>
                <a:latin typeface="Roboto" panose="02000000000000000000" pitchFamily="2" charset="0"/>
              </a:rPr>
              <a:t>Dietary intake of hydrogen </a:t>
            </a:r>
            <a:r>
              <a:rPr lang="en-US" b="1" i="0" dirty="0">
                <a:solidFill>
                  <a:schemeClr val="tx1"/>
                </a:solidFill>
                <a:effectLst/>
                <a:latin typeface="Roboto" panose="02000000000000000000" pitchFamily="2" charset="0"/>
              </a:rPr>
              <a:t>deuterium</a:t>
            </a:r>
            <a:r>
              <a:rPr lang="en-US" b="0" i="0" dirty="0">
                <a:solidFill>
                  <a:schemeClr val="tx1"/>
                </a:solidFill>
                <a:effectLst/>
                <a:latin typeface="Roboto" panose="02000000000000000000" pitchFamily="2" charset="0"/>
              </a:rPr>
              <a:t> oxide decreases cochlear metabolism and </a:t>
            </a:r>
            <a:r>
              <a:rPr lang="en-US" b="1" i="0" dirty="0">
                <a:solidFill>
                  <a:schemeClr val="tx1"/>
                </a:solidFill>
                <a:effectLst/>
                <a:latin typeface="Roboto" panose="02000000000000000000" pitchFamily="2" charset="0"/>
              </a:rPr>
              <a:t>oxidative stress”</a:t>
            </a:r>
          </a:p>
          <a:p>
            <a:pPr lvl="1">
              <a:buClr>
                <a:srgbClr val="108989"/>
              </a:buClr>
            </a:pPr>
            <a:r>
              <a:rPr lang="en-US" dirty="0">
                <a:solidFill>
                  <a:schemeClr val="tx1"/>
                </a:solidFill>
                <a:effectLst/>
                <a:latin typeface="STIXGeneral-Regular"/>
              </a:rPr>
              <a:t>ScienceDirect: “https://www.sciencedirect.com/science/article/</a:t>
            </a:r>
            <a:r>
              <a:rPr lang="en-US" dirty="0" err="1">
                <a:solidFill>
                  <a:schemeClr val="tx1"/>
                </a:solidFill>
                <a:effectLst/>
                <a:latin typeface="STIXGeneral-Regular"/>
              </a:rPr>
              <a:t>pii</a:t>
            </a:r>
            <a:r>
              <a:rPr lang="en-US" dirty="0">
                <a:solidFill>
                  <a:schemeClr val="tx1"/>
                </a:solidFill>
                <a:effectLst/>
                <a:latin typeface="STIXGeneral-Regular"/>
              </a:rPr>
              <a:t>/S2213231722002440</a:t>
            </a:r>
            <a:r>
              <a:rPr lang="en-US" dirty="0">
                <a:solidFill>
                  <a:srgbClr val="000000"/>
                </a:solidFill>
                <a:effectLst/>
                <a:latin typeface="STIXGeneral-Regular"/>
              </a:rPr>
              <a:t>”</a:t>
            </a:r>
            <a:endParaRPr lang="en-US" b="0" i="0" dirty="0">
              <a:solidFill>
                <a:srgbClr val="000000"/>
              </a:solidFill>
              <a:effectLst/>
              <a:latin typeface="STIXGeneral-Regular"/>
            </a:endParaRPr>
          </a:p>
          <a:p>
            <a:pPr>
              <a:buClr>
                <a:srgbClr val="108989"/>
              </a:buClr>
            </a:pPr>
            <a:endParaRPr lang="en-US" dirty="0"/>
          </a:p>
        </p:txBody>
      </p:sp>
      <p:pic>
        <p:nvPicPr>
          <p:cNvPr id="5" name="Picture 4">
            <a:extLst>
              <a:ext uri="{FF2B5EF4-FFF2-40B4-BE49-F238E27FC236}">
                <a16:creationId xmlns:a16="http://schemas.microsoft.com/office/drawing/2014/main" id="{CE971635-A403-4D29-A4C1-9C94E9E2DDCB}"/>
              </a:ext>
            </a:extLst>
          </p:cNvPr>
          <p:cNvPicPr>
            <a:picLocks noChangeAspect="1"/>
          </p:cNvPicPr>
          <p:nvPr/>
        </p:nvPicPr>
        <p:blipFill>
          <a:blip r:embed="rId3"/>
          <a:stretch>
            <a:fillRect/>
          </a:stretch>
        </p:blipFill>
        <p:spPr>
          <a:xfrm>
            <a:off x="140127" y="2753540"/>
            <a:ext cx="11926811" cy="3554981"/>
          </a:xfrm>
          <a:prstGeom prst="rect">
            <a:avLst/>
          </a:prstGeom>
        </p:spPr>
      </p:pic>
    </p:spTree>
    <p:extLst>
      <p:ext uri="{BB962C8B-B14F-4D97-AF65-F5344CB8AC3E}">
        <p14:creationId xmlns:p14="http://schemas.microsoft.com/office/powerpoint/2010/main" val="3797971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image of a stethoscope within a blue background">
            <a:extLst>
              <a:ext uri="{FF2B5EF4-FFF2-40B4-BE49-F238E27FC236}">
                <a16:creationId xmlns:a16="http://schemas.microsoft.com/office/drawing/2014/main" id="{A2454485-5C44-FC38-41A2-D7FA1580C867}"/>
              </a:ext>
            </a:extLst>
          </p:cNvPr>
          <p:cNvPicPr>
            <a:picLocks noChangeAspect="1"/>
          </p:cNvPicPr>
          <p:nvPr/>
        </p:nvPicPr>
        <p:blipFill rotWithShape="1">
          <a:blip r:embed="rId2">
            <a:alphaModFix amt="25000"/>
          </a:blip>
          <a:srcRect t="21329"/>
          <a:stretch/>
        </p:blipFill>
        <p:spPr>
          <a:xfrm>
            <a:off x="20" y="10"/>
            <a:ext cx="12191980" cy="6857990"/>
          </a:xfrm>
          <a:prstGeom prst="rect">
            <a:avLst/>
          </a:prstGeom>
        </p:spPr>
      </p:pic>
      <p:sp>
        <p:nvSpPr>
          <p:cNvPr id="2" name="Title 1">
            <a:extLst>
              <a:ext uri="{FF2B5EF4-FFF2-40B4-BE49-F238E27FC236}">
                <a16:creationId xmlns:a16="http://schemas.microsoft.com/office/drawing/2014/main" id="{9E0485DD-16A7-4CA0-B243-0EFF5104AB3D}"/>
              </a:ext>
            </a:extLst>
          </p:cNvPr>
          <p:cNvSpPr>
            <a:spLocks noGrp="1"/>
          </p:cNvSpPr>
          <p:nvPr>
            <p:ph type="title"/>
          </p:nvPr>
        </p:nvSpPr>
        <p:spPr>
          <a:xfrm>
            <a:off x="1024128" y="585216"/>
            <a:ext cx="9720072" cy="1499616"/>
          </a:xfrm>
        </p:spPr>
        <p:txBody>
          <a:bodyPr>
            <a:normAutofit/>
          </a:bodyPr>
          <a:lstStyle/>
          <a:p>
            <a:r>
              <a:rPr lang="en-US" dirty="0">
                <a:solidFill>
                  <a:srgbClr val="FFFFFF"/>
                </a:solidFill>
              </a:rPr>
              <a:t>Introduction</a:t>
            </a:r>
          </a:p>
        </p:txBody>
      </p:sp>
      <p:cxnSp>
        <p:nvCxnSpPr>
          <p:cNvPr id="9" name="Straight Connector 8">
            <a:extLst>
              <a:ext uri="{FF2B5EF4-FFF2-40B4-BE49-F238E27FC236}">
                <a16:creationId xmlns:a16="http://schemas.microsoft.com/office/drawing/2014/main" id="{FBC3B7EE-8632-4756-A078-1B3B0DF3B5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0BEF2CB-216F-4DDD-A28C-B5BD2E42C46B}"/>
              </a:ext>
            </a:extLst>
          </p:cNvPr>
          <p:cNvSpPr>
            <a:spLocks noGrp="1"/>
          </p:cNvSpPr>
          <p:nvPr>
            <p:ph idx="1"/>
          </p:nvPr>
        </p:nvSpPr>
        <p:spPr>
          <a:xfrm>
            <a:off x="1024128" y="2286000"/>
            <a:ext cx="9720073" cy="4023360"/>
          </a:xfrm>
        </p:spPr>
        <p:txBody>
          <a:bodyPr>
            <a:normAutofit/>
          </a:bodyPr>
          <a:lstStyle/>
          <a:p>
            <a:pPr marL="0" indent="0">
              <a:buNone/>
            </a:pPr>
            <a:r>
              <a:rPr lang="en-US" b="0" i="0" dirty="0">
                <a:solidFill>
                  <a:srgbClr val="FFFFFF"/>
                </a:solidFill>
                <a:effectLst/>
                <a:latin typeface="Söhne"/>
              </a:rPr>
              <a:t>- Life expectancy is a crucial indicator of both an individual's and a population's overall health. Studies demonstrate a consistent increase in age due to both global and medical advancements. </a:t>
            </a:r>
            <a:endParaRPr lang="en-US" dirty="0">
              <a:solidFill>
                <a:srgbClr val="FFFFFF"/>
              </a:solidFill>
              <a:latin typeface="Söhne"/>
            </a:endParaRPr>
          </a:p>
          <a:p>
            <a:pPr marL="0" indent="0">
              <a:buNone/>
            </a:pPr>
            <a:r>
              <a:rPr lang="en-US" b="0" i="0" dirty="0">
                <a:solidFill>
                  <a:srgbClr val="FFFFFF"/>
                </a:solidFill>
                <a:effectLst/>
                <a:latin typeface="Söhne"/>
              </a:rPr>
              <a:t>- However, in some countries with limited medical resources and income per capita, life expectancies remain low, as they are more vulnerable against disease.  </a:t>
            </a:r>
          </a:p>
          <a:p>
            <a:pPr marL="0" indent="0">
              <a:buNone/>
            </a:pPr>
            <a:r>
              <a:rPr lang="en-US" b="0" i="0" dirty="0">
                <a:solidFill>
                  <a:srgbClr val="FFFFFF"/>
                </a:solidFill>
                <a:effectLst/>
                <a:latin typeface="Söhne"/>
              </a:rPr>
              <a:t>- One potential explanation for this is the accumulation of oxidative stress on cellular components such as proteins, lipids, and DNA as people age.</a:t>
            </a:r>
          </a:p>
          <a:p>
            <a:pPr marL="0" indent="0">
              <a:buNone/>
            </a:pPr>
            <a:r>
              <a:rPr lang="en-US" b="0" i="0" dirty="0">
                <a:solidFill>
                  <a:srgbClr val="FFFFFF"/>
                </a:solidFill>
                <a:effectLst/>
                <a:latin typeface="Söhne"/>
              </a:rPr>
              <a:t>- At a molecular level, oxidative stress can impair an individual's ability to combat cell death - a process commonly associated with aging - underscoring the need for ongoing research efforts to identify the factors that impact age and life expectancy. </a:t>
            </a:r>
          </a:p>
        </p:txBody>
      </p:sp>
    </p:spTree>
    <p:extLst>
      <p:ext uri="{BB962C8B-B14F-4D97-AF65-F5344CB8AC3E}">
        <p14:creationId xmlns:p14="http://schemas.microsoft.com/office/powerpoint/2010/main" val="70877974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83EC05-D3DE-49D2-9A78-72AA10E50362}"/>
              </a:ext>
            </a:extLst>
          </p:cNvPr>
          <p:cNvPicPr>
            <a:picLocks noGrp="1" noChangeAspect="1"/>
          </p:cNvPicPr>
          <p:nvPr>
            <p:ph idx="1"/>
          </p:nvPr>
        </p:nvPicPr>
        <p:blipFill>
          <a:blip r:embed="rId2"/>
          <a:stretch>
            <a:fillRect/>
          </a:stretch>
        </p:blipFill>
        <p:spPr>
          <a:xfrm>
            <a:off x="2108765" y="207233"/>
            <a:ext cx="7966686" cy="6443534"/>
          </a:xfrm>
        </p:spPr>
      </p:pic>
      <p:sp>
        <p:nvSpPr>
          <p:cNvPr id="2" name="Title 1">
            <a:extLst>
              <a:ext uri="{FF2B5EF4-FFF2-40B4-BE49-F238E27FC236}">
                <a16:creationId xmlns:a16="http://schemas.microsoft.com/office/drawing/2014/main" id="{45DE3315-9598-40C8-BF7E-259A37C5C47C}"/>
              </a:ext>
            </a:extLst>
          </p:cNvPr>
          <p:cNvSpPr>
            <a:spLocks noGrp="1"/>
          </p:cNvSpPr>
          <p:nvPr>
            <p:ph type="title"/>
          </p:nvPr>
        </p:nvSpPr>
        <p:spPr>
          <a:xfrm>
            <a:off x="915227" y="392854"/>
            <a:ext cx="10353762" cy="970450"/>
          </a:xfrm>
        </p:spPr>
        <p:txBody>
          <a:bodyPr/>
          <a:lstStyle/>
          <a:p>
            <a:r>
              <a:rPr lang="en-US" dirty="0">
                <a:solidFill>
                  <a:schemeClr val="bg1"/>
                </a:solidFill>
              </a:rPr>
              <a:t>Conclusion</a:t>
            </a:r>
          </a:p>
        </p:txBody>
      </p:sp>
    </p:spTree>
    <p:extLst>
      <p:ext uri="{BB962C8B-B14F-4D97-AF65-F5344CB8AC3E}">
        <p14:creationId xmlns:p14="http://schemas.microsoft.com/office/powerpoint/2010/main" val="3130514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0AEF6-ABE7-4834-84E9-5C51F69321C5}"/>
              </a:ext>
            </a:extLst>
          </p:cNvPr>
          <p:cNvSpPr>
            <a:spLocks noGrp="1"/>
          </p:cNvSpPr>
          <p:nvPr>
            <p:ph type="title"/>
          </p:nvPr>
        </p:nvSpPr>
        <p:spPr/>
        <p:txBody>
          <a:bodyPr/>
          <a:lstStyle/>
          <a:p>
            <a:r>
              <a:rPr lang="en-US" dirty="0"/>
              <a:t>REFRENCES</a:t>
            </a:r>
          </a:p>
        </p:txBody>
      </p:sp>
      <p:sp>
        <p:nvSpPr>
          <p:cNvPr id="3" name="Content Placeholder 2">
            <a:extLst>
              <a:ext uri="{FF2B5EF4-FFF2-40B4-BE49-F238E27FC236}">
                <a16:creationId xmlns:a16="http://schemas.microsoft.com/office/drawing/2014/main" id="{D0F5F666-76F7-4A58-A080-F8516AF8A76D}"/>
              </a:ext>
            </a:extLst>
          </p:cNvPr>
          <p:cNvSpPr>
            <a:spLocks noGrp="1"/>
          </p:cNvSpPr>
          <p:nvPr>
            <p:ph idx="1"/>
          </p:nvPr>
        </p:nvSpPr>
        <p:spPr/>
        <p:txBody>
          <a:bodyPr/>
          <a:lstStyle/>
          <a:p>
            <a:r>
              <a:rPr lang="en-US" dirty="0">
                <a:hlinkClick r:id="rId2"/>
              </a:rPr>
              <a:t>https://www.ncbi.nlm.nih.gov/pmc/articles/PMC7263278/#SM1</a:t>
            </a:r>
            <a:endParaRPr lang="en-US" dirty="0"/>
          </a:p>
          <a:p>
            <a:r>
              <a:rPr lang="en-US" dirty="0">
                <a:hlinkClick r:id="rId3"/>
              </a:rPr>
              <a:t>https://www.ncbi.nlm.nih.gov/pmc/articles/PMC7345942/</a:t>
            </a:r>
            <a:endParaRPr lang="en-US" dirty="0"/>
          </a:p>
          <a:p>
            <a:r>
              <a:rPr lang="en-US" dirty="0"/>
              <a:t>https://f1000research.s3.amazonaws.com/manuscripts/78792/2f35c9ac-8df7-45f2-98da-8ceb97c9ea19_74985_-_mochammad_thaha.pdf?doi=10.12688/f1000research.74985.1&amp;numberOfBrowsableCollections=94&amp;numberOfBrowsableInstitutionalCollections=4&amp;numberOfBrowsableGateways=51</a:t>
            </a:r>
          </a:p>
          <a:p>
            <a:r>
              <a:rPr lang="en-US" dirty="0">
                <a:hlinkClick r:id="rId4"/>
              </a:rPr>
              <a:t>https://www.ncbi.nlm.nih.gov/pmc/articles/PMC5927356/</a:t>
            </a:r>
            <a:endParaRPr lang="en-US" dirty="0"/>
          </a:p>
          <a:p>
            <a:endParaRPr lang="en-US" dirty="0"/>
          </a:p>
          <a:p>
            <a:endParaRPr lang="en-US" dirty="0"/>
          </a:p>
        </p:txBody>
      </p:sp>
    </p:spTree>
    <p:extLst>
      <p:ext uri="{BB962C8B-B14F-4D97-AF65-F5344CB8AC3E}">
        <p14:creationId xmlns:p14="http://schemas.microsoft.com/office/powerpoint/2010/main" val="2436270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BA5EA-3230-47A7-8C6E-6737F8FACAA9}"/>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FD5D9B1E-491E-4238-AD03-78A8730D2DF0}"/>
              </a:ext>
            </a:extLst>
          </p:cNvPr>
          <p:cNvSpPr>
            <a:spLocks noGrp="1"/>
          </p:cNvSpPr>
          <p:nvPr>
            <p:ph idx="1"/>
          </p:nvPr>
        </p:nvSpPr>
        <p:spPr/>
        <p:txBody>
          <a:bodyPr>
            <a:normAutofit fontScale="92500" lnSpcReduction="10000"/>
          </a:bodyPr>
          <a:lstStyle/>
          <a:p>
            <a:r>
              <a:rPr lang="en-US" b="1" dirty="0"/>
              <a:t>Global</a:t>
            </a:r>
            <a:r>
              <a:rPr lang="en-US" dirty="0"/>
              <a:t>:</a:t>
            </a:r>
          </a:p>
          <a:p>
            <a:r>
              <a:rPr lang="en-US" dirty="0"/>
              <a:t>Explore the behavior of Life Expectancy and how it has changed over time by country</a:t>
            </a:r>
          </a:p>
          <a:p>
            <a:r>
              <a:rPr lang="en-US" sz="1800" dirty="0">
                <a:effectLst/>
                <a:latin typeface="Nirmala UI Semilight" panose="020B0402040204020203" pitchFamily="34" charset="0"/>
                <a:ea typeface="Nirmala UI Semilight" panose="020B0402040204020203" pitchFamily="34" charset="0"/>
                <a:cs typeface="Nirmala UI Semilight" panose="020B0402040204020203" pitchFamily="34" charset="0"/>
              </a:rPr>
              <a:t>Compare Life Expectancy and Age</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 between Developing and Developed countries.</a:t>
            </a:r>
            <a:endParaRPr lang="en-US" sz="1800" dirty="0">
              <a:effectLst/>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dirty="0"/>
              <a:t>Identify global variables that impact Life Expectancy; linear regression</a:t>
            </a:r>
          </a:p>
          <a:p>
            <a:pPr marL="36900" indent="0">
              <a:buNone/>
            </a:pPr>
            <a:endParaRPr lang="en-US" dirty="0"/>
          </a:p>
          <a:p>
            <a:r>
              <a:rPr lang="en-US" b="1" dirty="0"/>
              <a:t>Molecular</a:t>
            </a:r>
            <a:r>
              <a:rPr lang="en-US" dirty="0"/>
              <a:t>:</a:t>
            </a:r>
          </a:p>
          <a:p>
            <a:r>
              <a:rPr lang="en-US" dirty="0"/>
              <a:t>Define and analyze the Oxidative theory </a:t>
            </a:r>
          </a:p>
          <a:p>
            <a:r>
              <a:rPr lang="en-US" dirty="0"/>
              <a:t>Illustrate the mathematical model of Oxidative Stress</a:t>
            </a:r>
          </a:p>
          <a:p>
            <a:r>
              <a:rPr lang="en-US" dirty="0"/>
              <a:t>Observe what molecular variables impact aging and cell degeneration the most</a:t>
            </a:r>
          </a:p>
          <a:p>
            <a:r>
              <a:rPr lang="en-US" dirty="0"/>
              <a:t>Exemplify elements of Oxidative Stress impacting metabolic pathways through data</a:t>
            </a:r>
          </a:p>
        </p:txBody>
      </p:sp>
    </p:spTree>
    <p:extLst>
      <p:ext uri="{BB962C8B-B14F-4D97-AF65-F5344CB8AC3E}">
        <p14:creationId xmlns:p14="http://schemas.microsoft.com/office/powerpoint/2010/main" val="2042151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Title 1">
            <a:extLst>
              <a:ext uri="{FF2B5EF4-FFF2-40B4-BE49-F238E27FC236}">
                <a16:creationId xmlns:a16="http://schemas.microsoft.com/office/drawing/2014/main" id="{C3593A3F-E735-77A3-8300-AE62B0AFBF9A}"/>
              </a:ext>
            </a:extLst>
          </p:cNvPr>
          <p:cNvSpPr>
            <a:spLocks noGrp="1"/>
          </p:cNvSpPr>
          <p:nvPr>
            <p:ph type="ctrTitle"/>
          </p:nvPr>
        </p:nvSpPr>
        <p:spPr>
          <a:xfrm>
            <a:off x="546994" y="636693"/>
            <a:ext cx="5417578" cy="1104054"/>
          </a:xfrm>
        </p:spPr>
        <p:txBody>
          <a:bodyPr tIns="182880" bIns="182880" anchor="ctr">
            <a:normAutofit fontScale="90000"/>
          </a:bodyPr>
          <a:lstStyle/>
          <a:p>
            <a:r>
              <a:rPr lang="en-US" dirty="0"/>
              <a:t>Country Data</a:t>
            </a:r>
          </a:p>
        </p:txBody>
      </p:sp>
      <p:sp>
        <p:nvSpPr>
          <p:cNvPr id="12" name="Subtitle 2">
            <a:extLst>
              <a:ext uri="{FF2B5EF4-FFF2-40B4-BE49-F238E27FC236}">
                <a16:creationId xmlns:a16="http://schemas.microsoft.com/office/drawing/2014/main" id="{8C9CBC84-F0D5-F7BE-6145-63C8057F4DF8}"/>
              </a:ext>
            </a:extLst>
          </p:cNvPr>
          <p:cNvSpPr>
            <a:spLocks noGrp="1"/>
          </p:cNvSpPr>
          <p:nvPr>
            <p:ph type="subTitle" idx="1"/>
          </p:nvPr>
        </p:nvSpPr>
        <p:spPr>
          <a:xfrm>
            <a:off x="485177" y="2406062"/>
            <a:ext cx="3557049" cy="2995393"/>
          </a:xfrm>
        </p:spPr>
        <p:txBody>
          <a:bodyPr anchor="b">
            <a:noAutofit/>
          </a:bodyPr>
          <a:lstStyle/>
          <a:p>
            <a:pPr marL="228600" indent="-228600" algn="l" rtl="0" eaLnBrk="1" latinLnBrk="0" hangingPunct="1">
              <a:lnSpc>
                <a:spcPct val="107000"/>
              </a:lnSpc>
              <a:spcBef>
                <a:spcPts val="0"/>
              </a:spcBef>
              <a:spcAft>
                <a:spcPts val="800"/>
              </a:spcAft>
              <a:buFont typeface="Arial" panose="020B0604020202020204" pitchFamily="34" charset="0"/>
              <a:buChar char="•"/>
            </a:pPr>
            <a:r>
              <a:rPr lang="en-US" sz="1300" b="1" kern="1200" dirty="0">
                <a:effectLst/>
                <a:latin typeface="Times New Roman" panose="02020603050405020304" pitchFamily="18" charset="0"/>
                <a:ea typeface="Nirmala UI Semilight" panose="020B0402040204020203" pitchFamily="34" charset="0"/>
                <a:cs typeface="Times New Roman" panose="02020603050405020304" pitchFamily="18" charset="0"/>
              </a:rPr>
              <a:t>Year</a:t>
            </a:r>
            <a:r>
              <a:rPr lang="en-US" sz="1300" kern="1200" dirty="0">
                <a:effectLst/>
                <a:latin typeface="Times New Roman" panose="02020603050405020304" pitchFamily="18" charset="0"/>
                <a:ea typeface="Nirmala UI Semilight" panose="020B0402040204020203" pitchFamily="34" charset="0"/>
                <a:cs typeface="Times New Roman" panose="02020603050405020304" pitchFamily="18" charset="0"/>
              </a:rPr>
              <a:t> (Ordinal): Calendar year</a:t>
            </a:r>
          </a:p>
          <a:p>
            <a:pPr marL="228600" indent="-228600" algn="l">
              <a:lnSpc>
                <a:spcPct val="107000"/>
              </a:lnSpc>
              <a:spcBef>
                <a:spcPts val="0"/>
              </a:spcBef>
              <a:spcAft>
                <a:spcPts val="800"/>
              </a:spcAft>
              <a:buFont typeface="Arial" panose="020B0604020202020204" pitchFamily="34" charset="0"/>
              <a:buChar char="•"/>
            </a:pPr>
            <a:r>
              <a:rPr lang="en-US" sz="1300" b="1" kern="1200" dirty="0">
                <a:effectLst/>
                <a:latin typeface="Times New Roman" panose="02020603050405020304" pitchFamily="18" charset="0"/>
                <a:ea typeface="Nirmala UI Semilight" panose="020B0402040204020203" pitchFamily="34" charset="0"/>
                <a:cs typeface="Times New Roman" panose="02020603050405020304" pitchFamily="18" charset="0"/>
              </a:rPr>
              <a:t>Country</a:t>
            </a:r>
            <a:r>
              <a:rPr lang="en-US" sz="1300" kern="1200" dirty="0">
                <a:effectLst/>
                <a:latin typeface="Times New Roman" panose="02020603050405020304" pitchFamily="18" charset="0"/>
                <a:ea typeface="Nirmala UI Semilight" panose="020B0402040204020203" pitchFamily="34" charset="0"/>
                <a:cs typeface="Times New Roman" panose="02020603050405020304" pitchFamily="18" charset="0"/>
              </a:rPr>
              <a:t> (Nominal): Country</a:t>
            </a:r>
            <a:endParaRPr lang="en-US" sz="1300" dirty="0">
              <a:effectLst/>
              <a:latin typeface="Times New Roman" panose="02020603050405020304" pitchFamily="18" charset="0"/>
              <a:cs typeface="Times New Roman" panose="02020603050405020304" pitchFamily="18" charset="0"/>
            </a:endParaRPr>
          </a:p>
          <a:p>
            <a:pPr marL="228600" indent="-228600" algn="l" rtl="0" eaLnBrk="1" latinLnBrk="0" hangingPunct="1">
              <a:lnSpc>
                <a:spcPct val="107000"/>
              </a:lnSpc>
              <a:spcBef>
                <a:spcPts val="0"/>
              </a:spcBef>
              <a:spcAft>
                <a:spcPts val="800"/>
              </a:spcAft>
              <a:buFont typeface="Arial" panose="020B0604020202020204" pitchFamily="34" charset="0"/>
              <a:buChar char="•"/>
            </a:pPr>
            <a:r>
              <a:rPr lang="en-US" sz="1300" b="1" kern="1200" dirty="0">
                <a:effectLst/>
                <a:latin typeface="Times New Roman" panose="02020603050405020304" pitchFamily="18" charset="0"/>
                <a:ea typeface="Nirmala UI Semilight" panose="020B0402040204020203" pitchFamily="34" charset="0"/>
                <a:cs typeface="Times New Roman" panose="02020603050405020304" pitchFamily="18" charset="0"/>
              </a:rPr>
              <a:t>Status</a:t>
            </a:r>
            <a:r>
              <a:rPr lang="en-US" sz="1300" kern="1200" dirty="0">
                <a:effectLst/>
                <a:latin typeface="Times New Roman" panose="02020603050405020304" pitchFamily="18" charset="0"/>
                <a:ea typeface="Nirmala UI Semilight" panose="020B0402040204020203" pitchFamily="34" charset="0"/>
                <a:cs typeface="Times New Roman" panose="02020603050405020304" pitchFamily="18" charset="0"/>
              </a:rPr>
              <a:t> (Nominal): 'Developing' or 'Developed’ </a:t>
            </a:r>
            <a:endParaRPr lang="en-US" sz="1300" dirty="0">
              <a:effectLst/>
              <a:latin typeface="Times New Roman" panose="02020603050405020304" pitchFamily="18" charset="0"/>
              <a:cs typeface="Times New Roman" panose="02020603050405020304" pitchFamily="18" charset="0"/>
            </a:endParaRPr>
          </a:p>
          <a:p>
            <a:pPr marL="228600" indent="-228600" algn="l" rtl="0" eaLnBrk="1" latinLnBrk="0" hangingPunct="1">
              <a:lnSpc>
                <a:spcPct val="107000"/>
              </a:lnSpc>
              <a:spcBef>
                <a:spcPts val="0"/>
              </a:spcBef>
              <a:spcAft>
                <a:spcPts val="800"/>
              </a:spcAft>
              <a:buFont typeface="Arial" panose="020B0604020202020204" pitchFamily="34" charset="0"/>
              <a:buChar char="•"/>
            </a:pPr>
            <a:r>
              <a:rPr lang="en-US" sz="1300" b="1" kern="1200" dirty="0" err="1">
                <a:effectLst/>
                <a:latin typeface="Times New Roman" panose="02020603050405020304" pitchFamily="18" charset="0"/>
                <a:ea typeface="Nirmala UI Semilight" panose="020B0402040204020203" pitchFamily="34" charset="0"/>
                <a:cs typeface="Times New Roman" panose="02020603050405020304" pitchFamily="18" charset="0"/>
              </a:rPr>
              <a:t>Life.expectancy</a:t>
            </a:r>
            <a:r>
              <a:rPr lang="en-US" sz="1300" b="1" kern="1200" dirty="0">
                <a:effectLst/>
                <a:latin typeface="Times New Roman" panose="02020603050405020304" pitchFamily="18" charset="0"/>
                <a:ea typeface="Nirmala UI Semilight" panose="020B0402040204020203" pitchFamily="34" charset="0"/>
                <a:cs typeface="Times New Roman" panose="02020603050405020304" pitchFamily="18" charset="0"/>
              </a:rPr>
              <a:t> </a:t>
            </a:r>
            <a:r>
              <a:rPr lang="en-US" sz="1300" kern="1200" dirty="0">
                <a:effectLst/>
                <a:latin typeface="Times New Roman" panose="02020603050405020304" pitchFamily="18" charset="0"/>
                <a:ea typeface="Nirmala UI Semilight" panose="020B0402040204020203" pitchFamily="34" charset="0"/>
                <a:cs typeface="Times New Roman" panose="02020603050405020304" pitchFamily="18" charset="0"/>
              </a:rPr>
              <a:t>(Ratio): Life expectancy in years </a:t>
            </a:r>
            <a:endParaRPr lang="en-US" sz="1300" dirty="0">
              <a:effectLst/>
              <a:latin typeface="Times New Roman" panose="02020603050405020304" pitchFamily="18" charset="0"/>
              <a:cs typeface="Times New Roman" panose="02020603050405020304" pitchFamily="18" charset="0"/>
            </a:endParaRPr>
          </a:p>
          <a:p>
            <a:pPr marL="228600" indent="-228600" algn="l" rtl="0" eaLnBrk="1" latinLnBrk="0" hangingPunct="1">
              <a:lnSpc>
                <a:spcPct val="107000"/>
              </a:lnSpc>
              <a:spcBef>
                <a:spcPts val="0"/>
              </a:spcBef>
              <a:spcAft>
                <a:spcPts val="800"/>
              </a:spcAft>
              <a:buFont typeface="Arial" panose="020B0604020202020204" pitchFamily="34" charset="0"/>
              <a:buChar char="•"/>
            </a:pPr>
            <a:r>
              <a:rPr lang="en-US" sz="1300" b="1" kern="1200" dirty="0" err="1">
                <a:effectLst/>
                <a:latin typeface="Times New Roman" panose="02020603050405020304" pitchFamily="18" charset="0"/>
                <a:ea typeface="Nirmala UI Semilight" panose="020B0402040204020203" pitchFamily="34" charset="0"/>
                <a:cs typeface="Times New Roman" panose="02020603050405020304" pitchFamily="18" charset="0"/>
              </a:rPr>
              <a:t>Adult.mortality</a:t>
            </a:r>
            <a:r>
              <a:rPr lang="en-US" sz="1300" b="1" kern="1200" dirty="0">
                <a:effectLst/>
                <a:latin typeface="Times New Roman" panose="02020603050405020304" pitchFamily="18" charset="0"/>
                <a:ea typeface="Nirmala UI Semilight" panose="020B0402040204020203" pitchFamily="34" charset="0"/>
                <a:cs typeface="Times New Roman" panose="02020603050405020304" pitchFamily="18" charset="0"/>
              </a:rPr>
              <a:t> </a:t>
            </a:r>
            <a:r>
              <a:rPr lang="en-US" sz="1300" kern="1200" dirty="0">
                <a:effectLst/>
                <a:latin typeface="Times New Roman" panose="02020603050405020304" pitchFamily="18" charset="0"/>
                <a:ea typeface="Nirmala UI Semilight" panose="020B0402040204020203" pitchFamily="34" charset="0"/>
                <a:cs typeface="Times New Roman" panose="02020603050405020304" pitchFamily="18" charset="0"/>
              </a:rPr>
              <a:t>(Ratio): Adult mortality rate per 1000  </a:t>
            </a:r>
            <a:endParaRPr lang="en-US" sz="1300" dirty="0">
              <a:effectLst/>
              <a:latin typeface="Times New Roman" panose="02020603050405020304" pitchFamily="18" charset="0"/>
              <a:cs typeface="Times New Roman" panose="02020603050405020304" pitchFamily="18" charset="0"/>
            </a:endParaRPr>
          </a:p>
          <a:p>
            <a:pPr marL="228600" indent="-228600" algn="l" rtl="0" eaLnBrk="1" latinLnBrk="0" hangingPunct="1">
              <a:lnSpc>
                <a:spcPct val="107000"/>
              </a:lnSpc>
              <a:spcBef>
                <a:spcPts val="0"/>
              </a:spcBef>
              <a:spcAft>
                <a:spcPts val="800"/>
              </a:spcAft>
              <a:buFont typeface="Arial" panose="020B0604020202020204" pitchFamily="34" charset="0"/>
              <a:buChar char="•"/>
            </a:pPr>
            <a:r>
              <a:rPr lang="en-US" sz="1300" b="1" kern="1200" dirty="0" err="1">
                <a:effectLst/>
                <a:latin typeface="Times New Roman" panose="02020603050405020304" pitchFamily="18" charset="0"/>
                <a:ea typeface="Nirmala UI Semilight" panose="020B0402040204020203" pitchFamily="34" charset="0"/>
                <a:cs typeface="Times New Roman" panose="02020603050405020304" pitchFamily="18" charset="0"/>
              </a:rPr>
              <a:t>Infant.deaths</a:t>
            </a:r>
            <a:r>
              <a:rPr lang="en-US" sz="1300" b="1" kern="1200" dirty="0">
                <a:effectLst/>
                <a:latin typeface="Times New Roman" panose="02020603050405020304" pitchFamily="18" charset="0"/>
                <a:ea typeface="Nirmala UI Semilight" panose="020B0402040204020203" pitchFamily="34" charset="0"/>
                <a:cs typeface="Times New Roman" panose="02020603050405020304" pitchFamily="18" charset="0"/>
              </a:rPr>
              <a:t> </a:t>
            </a:r>
            <a:r>
              <a:rPr lang="en-US" sz="1300" kern="1200" dirty="0">
                <a:effectLst/>
                <a:latin typeface="Times New Roman" panose="02020603050405020304" pitchFamily="18" charset="0"/>
                <a:ea typeface="Nirmala UI Semilight" panose="020B0402040204020203" pitchFamily="34" charset="0"/>
                <a:cs typeface="Times New Roman" panose="02020603050405020304" pitchFamily="18" charset="0"/>
              </a:rPr>
              <a:t>(Ratio): Number of infant deaths per 1000 </a:t>
            </a:r>
            <a:endParaRPr lang="en-US" sz="1300" dirty="0">
              <a:effectLst/>
              <a:latin typeface="Times New Roman" panose="02020603050405020304" pitchFamily="18" charset="0"/>
              <a:cs typeface="Times New Roman" panose="02020603050405020304" pitchFamily="18" charset="0"/>
            </a:endParaRPr>
          </a:p>
          <a:p>
            <a:pPr marL="228600" indent="-228600" algn="l" rtl="0" eaLnBrk="1" latinLnBrk="0" hangingPunct="1">
              <a:lnSpc>
                <a:spcPct val="107000"/>
              </a:lnSpc>
              <a:spcBef>
                <a:spcPts val="0"/>
              </a:spcBef>
              <a:spcAft>
                <a:spcPts val="800"/>
              </a:spcAft>
              <a:buFont typeface="Arial" panose="020B0604020202020204" pitchFamily="34" charset="0"/>
              <a:buChar char="•"/>
            </a:pPr>
            <a:r>
              <a:rPr lang="en-US" sz="1300" b="1" kern="1200" dirty="0">
                <a:effectLst/>
                <a:latin typeface="Times New Roman" panose="02020603050405020304" pitchFamily="18" charset="0"/>
                <a:ea typeface="Nirmala UI Semilight" panose="020B0402040204020203" pitchFamily="34" charset="0"/>
                <a:cs typeface="Times New Roman" panose="02020603050405020304" pitchFamily="18" charset="0"/>
              </a:rPr>
              <a:t>Alcohol </a:t>
            </a:r>
            <a:r>
              <a:rPr lang="en-US" sz="1300" kern="1200" dirty="0">
                <a:effectLst/>
                <a:latin typeface="Times New Roman" panose="02020603050405020304" pitchFamily="18" charset="0"/>
                <a:ea typeface="Nirmala UI Semilight" panose="020B0402040204020203" pitchFamily="34" charset="0"/>
                <a:cs typeface="Times New Roman" panose="02020603050405020304" pitchFamily="18" charset="0"/>
              </a:rPr>
              <a:t>(Ratio): Alcohol consumption rate </a:t>
            </a:r>
            <a:endParaRPr lang="en-US" sz="1300" dirty="0">
              <a:effectLst/>
              <a:latin typeface="Times New Roman" panose="02020603050405020304" pitchFamily="18" charset="0"/>
              <a:cs typeface="Times New Roman" panose="02020603050405020304" pitchFamily="18" charset="0"/>
            </a:endParaRPr>
          </a:p>
          <a:p>
            <a:pPr marL="228600" indent="-228600" algn="l" rtl="0" eaLnBrk="1" latinLnBrk="0" hangingPunct="1">
              <a:lnSpc>
                <a:spcPct val="107000"/>
              </a:lnSpc>
              <a:spcBef>
                <a:spcPts val="0"/>
              </a:spcBef>
              <a:spcAft>
                <a:spcPts val="800"/>
              </a:spcAft>
              <a:buFont typeface="Arial" panose="020B0604020202020204" pitchFamily="34" charset="0"/>
              <a:buChar char="•"/>
            </a:pPr>
            <a:r>
              <a:rPr lang="en-US" sz="1300" b="1" kern="1200" dirty="0" err="1">
                <a:effectLst/>
                <a:latin typeface="Times New Roman" panose="02020603050405020304" pitchFamily="18" charset="0"/>
                <a:ea typeface="Nirmala UI Semilight" panose="020B0402040204020203" pitchFamily="34" charset="0"/>
                <a:cs typeface="Times New Roman" panose="02020603050405020304" pitchFamily="18" charset="0"/>
              </a:rPr>
              <a:t>Hepatitis.b</a:t>
            </a:r>
            <a:r>
              <a:rPr lang="en-US" sz="1300" b="1" kern="1200" dirty="0">
                <a:effectLst/>
                <a:latin typeface="Times New Roman" panose="02020603050405020304" pitchFamily="18" charset="0"/>
                <a:ea typeface="Nirmala UI Semilight" panose="020B0402040204020203" pitchFamily="34" charset="0"/>
                <a:cs typeface="Times New Roman" panose="02020603050405020304" pitchFamily="18" charset="0"/>
              </a:rPr>
              <a:t> </a:t>
            </a:r>
            <a:r>
              <a:rPr lang="en-US" sz="1300" kern="1200" dirty="0">
                <a:effectLst/>
                <a:latin typeface="Times New Roman" panose="02020603050405020304" pitchFamily="18" charset="0"/>
                <a:ea typeface="Nirmala UI Semilight" panose="020B0402040204020203" pitchFamily="34" charset="0"/>
                <a:cs typeface="Times New Roman" panose="02020603050405020304" pitchFamily="18" charset="0"/>
              </a:rPr>
              <a:t>(Ratio): 1 year </a:t>
            </a:r>
            <a:r>
              <a:rPr lang="en-US" sz="1300" kern="1200" dirty="0" err="1">
                <a:effectLst/>
                <a:latin typeface="Times New Roman" panose="02020603050405020304" pitchFamily="18" charset="0"/>
                <a:ea typeface="Nirmala UI Semilight" panose="020B0402040204020203" pitchFamily="34" charset="0"/>
                <a:cs typeface="Times New Roman" panose="02020603050405020304" pitchFamily="18" charset="0"/>
              </a:rPr>
              <a:t>olds</a:t>
            </a:r>
            <a:r>
              <a:rPr lang="en-US" sz="1300" kern="1200" dirty="0">
                <a:effectLst/>
                <a:latin typeface="Times New Roman" panose="02020603050405020304" pitchFamily="18" charset="0"/>
                <a:ea typeface="Nirmala UI Semilight" panose="020B0402040204020203" pitchFamily="34" charset="0"/>
                <a:cs typeface="Times New Roman" panose="02020603050405020304" pitchFamily="18" charset="0"/>
              </a:rPr>
              <a:t> with Hepatitis B </a:t>
            </a:r>
            <a:r>
              <a:rPr lang="en-US" sz="1300" kern="1200" dirty="0" err="1">
                <a:effectLst/>
                <a:latin typeface="Times New Roman" panose="02020603050405020304" pitchFamily="18" charset="0"/>
                <a:ea typeface="Nirmala UI Semilight" panose="020B0402040204020203" pitchFamily="34" charset="0"/>
                <a:cs typeface="Times New Roman" panose="02020603050405020304" pitchFamily="18" charset="0"/>
              </a:rPr>
              <a:t>immunizationmeasles</a:t>
            </a:r>
            <a:r>
              <a:rPr lang="en-US" sz="1300" kern="1200" dirty="0">
                <a:effectLst/>
                <a:latin typeface="Times New Roman" panose="02020603050405020304" pitchFamily="18" charset="0"/>
                <a:ea typeface="Nirmala UI Semilight" panose="020B0402040204020203" pitchFamily="34" charset="0"/>
                <a:cs typeface="Times New Roman" panose="02020603050405020304" pitchFamily="18" charset="0"/>
              </a:rPr>
              <a:t> </a:t>
            </a:r>
            <a:endParaRPr lang="en-US" sz="1300" dirty="0">
              <a:effectLst/>
              <a:latin typeface="Times New Roman" panose="02020603050405020304" pitchFamily="18" charset="0"/>
              <a:cs typeface="Times New Roman" panose="02020603050405020304" pitchFamily="18" charset="0"/>
            </a:endParaRPr>
          </a:p>
        </p:txBody>
      </p:sp>
      <p:sp>
        <p:nvSpPr>
          <p:cNvPr id="18" name="Slide Number Placeholder 11">
            <a:extLst>
              <a:ext uri="{FF2B5EF4-FFF2-40B4-BE49-F238E27FC236}">
                <a16:creationId xmlns:a16="http://schemas.microsoft.com/office/drawing/2014/main" id="{431ADC51-CCC5-C549-E32C-8D4B995D6344}"/>
              </a:ext>
            </a:extLst>
          </p:cNvPr>
          <p:cNvSpPr>
            <a:spLocks noGrp="1"/>
          </p:cNvSpPr>
          <p:nvPr>
            <p:ph type="sldNum" sz="quarter" idx="12"/>
          </p:nvPr>
        </p:nvSpPr>
        <p:spPr/>
        <p:txBody>
          <a:bodyPr/>
          <a:lstStyle/>
          <a:p>
            <a:pPr>
              <a:spcAft>
                <a:spcPts val="600"/>
              </a:spcAft>
            </a:pPr>
            <a:fld id="{1437450A-6C25-4B4D-B27D-E1E9B2CE4682}" type="slidenum">
              <a:rPr lang="en-US" smtClean="0"/>
              <a:pPr>
                <a:spcAft>
                  <a:spcPts val="600"/>
                </a:spcAft>
              </a:pPr>
              <a:t>4</a:t>
            </a:fld>
            <a:endParaRPr lang="en-US"/>
          </a:p>
        </p:txBody>
      </p:sp>
      <p:pic>
        <p:nvPicPr>
          <p:cNvPr id="5" name="Content Placeholder 4">
            <a:extLst>
              <a:ext uri="{FF2B5EF4-FFF2-40B4-BE49-F238E27FC236}">
                <a16:creationId xmlns:a16="http://schemas.microsoft.com/office/drawing/2014/main" id="{CE2B8E99-969A-4BE9-9B31-9A03AB5FA7F3}"/>
              </a:ext>
            </a:extLst>
          </p:cNvPr>
          <p:cNvPicPr>
            <a:picLocks noGrp="1" noChangeAspect="1"/>
          </p:cNvPicPr>
          <p:nvPr>
            <p:ph idx="4294967295"/>
          </p:nvPr>
        </p:nvPicPr>
        <p:blipFill>
          <a:blip r:embed="rId2"/>
          <a:stretch>
            <a:fillRect/>
          </a:stretch>
        </p:blipFill>
        <p:spPr>
          <a:xfrm>
            <a:off x="8391525" y="492125"/>
            <a:ext cx="3800475" cy="5873750"/>
          </a:xfrm>
          <a:noFill/>
        </p:spPr>
      </p:pic>
      <p:sp>
        <p:nvSpPr>
          <p:cNvPr id="13" name="TextBox 12">
            <a:extLst>
              <a:ext uri="{FF2B5EF4-FFF2-40B4-BE49-F238E27FC236}">
                <a16:creationId xmlns:a16="http://schemas.microsoft.com/office/drawing/2014/main" id="{DB1844BA-1488-4226-86D3-A3C1CF201C95}"/>
              </a:ext>
            </a:extLst>
          </p:cNvPr>
          <p:cNvSpPr txBox="1"/>
          <p:nvPr/>
        </p:nvSpPr>
        <p:spPr>
          <a:xfrm>
            <a:off x="4345497" y="2121861"/>
            <a:ext cx="3439486" cy="3563796"/>
          </a:xfrm>
          <a:prstGeom prst="rect">
            <a:avLst/>
          </a:prstGeom>
          <a:noFill/>
        </p:spPr>
        <p:txBody>
          <a:bodyPr wrap="square">
            <a:spAutoFit/>
          </a:bodyPr>
          <a:lstStyle/>
          <a:p>
            <a:pPr marL="228600" indent="-228600" rtl="0" eaLnBrk="1" latinLnBrk="0" hangingPunct="1">
              <a:lnSpc>
                <a:spcPct val="107000"/>
              </a:lnSpc>
              <a:spcBef>
                <a:spcPts val="0"/>
              </a:spcBef>
              <a:spcAft>
                <a:spcPts val="800"/>
              </a:spcAft>
              <a:buFont typeface="Arial" panose="020B0604020202020204" pitchFamily="34" charset="0"/>
              <a:buChar char="•"/>
            </a:pPr>
            <a:r>
              <a:rPr lang="en-US" sz="1200" b="1" kern="1200" dirty="0">
                <a:effectLst/>
                <a:latin typeface="Times New Roman" panose="02020603050405020304" pitchFamily="18" charset="0"/>
                <a:ea typeface="Nirmala UI Semilight" panose="020B0402040204020203" pitchFamily="34" charset="0"/>
                <a:cs typeface="Times New Roman" panose="02020603050405020304" pitchFamily="18" charset="0"/>
              </a:rPr>
              <a:t>Measles</a:t>
            </a:r>
            <a:r>
              <a:rPr lang="en-US" sz="1200" kern="1200" dirty="0">
                <a:effectLst/>
                <a:latin typeface="Times New Roman" panose="02020603050405020304" pitchFamily="18" charset="0"/>
                <a:ea typeface="Nirmala UI Semilight" panose="020B0402040204020203" pitchFamily="34" charset="0"/>
                <a:cs typeface="Times New Roman" panose="02020603050405020304" pitchFamily="18" charset="0"/>
              </a:rPr>
              <a:t> (Ratio): Number of reported Measles cases per 1000 </a:t>
            </a:r>
            <a:endParaRPr lang="en-US" sz="1200" dirty="0">
              <a:effectLst/>
              <a:latin typeface="Times New Roman" panose="02020603050405020304" pitchFamily="18" charset="0"/>
              <a:cs typeface="Times New Roman" panose="02020603050405020304" pitchFamily="18" charset="0"/>
            </a:endParaRPr>
          </a:p>
          <a:p>
            <a:pPr marL="228600" indent="-228600" rtl="0" eaLnBrk="1" latinLnBrk="0" hangingPunct="1">
              <a:lnSpc>
                <a:spcPct val="107000"/>
              </a:lnSpc>
              <a:spcBef>
                <a:spcPts val="0"/>
              </a:spcBef>
              <a:spcAft>
                <a:spcPts val="800"/>
              </a:spcAft>
              <a:buFont typeface="Arial" panose="020B0604020202020204" pitchFamily="34" charset="0"/>
              <a:buChar char="•"/>
            </a:pPr>
            <a:r>
              <a:rPr lang="en-US" sz="1200" b="1" kern="1200" dirty="0">
                <a:effectLst/>
                <a:latin typeface="Times New Roman" panose="02020603050405020304" pitchFamily="18" charset="0"/>
                <a:ea typeface="Nirmala UI Semilight" panose="020B0402040204020203" pitchFamily="34" charset="0"/>
                <a:cs typeface="Times New Roman" panose="02020603050405020304" pitchFamily="18" charset="0"/>
              </a:rPr>
              <a:t>Polio</a:t>
            </a:r>
            <a:r>
              <a:rPr lang="en-US" sz="1200" kern="1200" dirty="0">
                <a:effectLst/>
                <a:latin typeface="Times New Roman" panose="02020603050405020304" pitchFamily="18" charset="0"/>
                <a:ea typeface="Nirmala UI Semilight" panose="020B0402040204020203" pitchFamily="34" charset="0"/>
                <a:cs typeface="Times New Roman" panose="02020603050405020304" pitchFamily="18" charset="0"/>
              </a:rPr>
              <a:t> (Ratio): Number of 1 year </a:t>
            </a:r>
            <a:r>
              <a:rPr lang="en-US" sz="1200" kern="1200" dirty="0" err="1">
                <a:effectLst/>
                <a:latin typeface="Times New Roman" panose="02020603050405020304" pitchFamily="18" charset="0"/>
                <a:ea typeface="Nirmala UI Semilight" panose="020B0402040204020203" pitchFamily="34" charset="0"/>
                <a:cs typeface="Times New Roman" panose="02020603050405020304" pitchFamily="18" charset="0"/>
              </a:rPr>
              <a:t>olds</a:t>
            </a:r>
            <a:r>
              <a:rPr lang="en-US" sz="1200" kern="1200" dirty="0">
                <a:effectLst/>
                <a:latin typeface="Times New Roman" panose="02020603050405020304" pitchFamily="18" charset="0"/>
                <a:ea typeface="Nirmala UI Semilight" panose="020B0402040204020203" pitchFamily="34" charset="0"/>
                <a:cs typeface="Times New Roman" panose="02020603050405020304" pitchFamily="18" charset="0"/>
              </a:rPr>
              <a:t> with Polio immunization </a:t>
            </a:r>
            <a:endParaRPr lang="en-US" sz="1200" dirty="0">
              <a:effectLst/>
              <a:latin typeface="Times New Roman" panose="02020603050405020304" pitchFamily="18" charset="0"/>
              <a:cs typeface="Times New Roman" panose="02020603050405020304" pitchFamily="18" charset="0"/>
            </a:endParaRPr>
          </a:p>
          <a:p>
            <a:pPr marL="228600" marR="0" indent="-228600" rtl="0" eaLnBrk="1" latinLnBrk="0" hangingPunct="1">
              <a:lnSpc>
                <a:spcPct val="107000"/>
              </a:lnSpc>
              <a:spcBef>
                <a:spcPts val="0"/>
              </a:spcBef>
              <a:spcAft>
                <a:spcPts val="800"/>
              </a:spcAft>
              <a:buFont typeface="Arial" panose="020B0604020202020204" pitchFamily="34" charset="0"/>
              <a:buChar char="•"/>
            </a:pPr>
            <a:r>
              <a:rPr lang="en-US" sz="1200" b="1" kern="1200" dirty="0">
                <a:effectLst/>
                <a:latin typeface="Times New Roman" panose="02020603050405020304" pitchFamily="18" charset="0"/>
                <a:ea typeface="Nirmala UI Semilight" panose="020B0402040204020203" pitchFamily="34" charset="0"/>
                <a:cs typeface="Times New Roman" panose="02020603050405020304" pitchFamily="18" charset="0"/>
              </a:rPr>
              <a:t>Diphtheria</a:t>
            </a:r>
            <a:r>
              <a:rPr lang="en-US" sz="1200" kern="1200" dirty="0">
                <a:effectLst/>
                <a:latin typeface="Times New Roman" panose="02020603050405020304" pitchFamily="18" charset="0"/>
                <a:ea typeface="Nirmala UI Semilight" panose="020B0402040204020203" pitchFamily="34" charset="0"/>
                <a:cs typeface="Times New Roman" panose="02020603050405020304" pitchFamily="18" charset="0"/>
              </a:rPr>
              <a:t> (Ratio): immunization rate of 1 year </a:t>
            </a:r>
            <a:r>
              <a:rPr lang="en-US" sz="1200" kern="1200" dirty="0" err="1">
                <a:effectLst/>
                <a:latin typeface="Times New Roman" panose="02020603050405020304" pitchFamily="18" charset="0"/>
                <a:ea typeface="Nirmala UI Semilight" panose="020B0402040204020203" pitchFamily="34" charset="0"/>
                <a:cs typeface="Times New Roman" panose="02020603050405020304" pitchFamily="18" charset="0"/>
              </a:rPr>
              <a:t>olds</a:t>
            </a:r>
            <a:r>
              <a:rPr lang="en-US" sz="1200" kern="1200" dirty="0">
                <a:effectLst/>
                <a:latin typeface="Times New Roman" panose="02020603050405020304" pitchFamily="18" charset="0"/>
                <a:ea typeface="Nirmala UI Semilight" panose="020B0402040204020203" pitchFamily="34" charset="0"/>
                <a:cs typeface="Times New Roman" panose="02020603050405020304" pitchFamily="18" charset="0"/>
              </a:rPr>
              <a:t> for Diphtheria </a:t>
            </a:r>
            <a:endParaRPr lang="en-US" sz="1200" dirty="0">
              <a:effectLst/>
              <a:latin typeface="Times New Roman" panose="02020603050405020304" pitchFamily="18" charset="0"/>
              <a:cs typeface="Times New Roman" panose="02020603050405020304" pitchFamily="18" charset="0"/>
            </a:endParaRPr>
          </a:p>
          <a:p>
            <a:pPr marL="228600" marR="0" indent="-228600" rtl="0" eaLnBrk="1" latinLnBrk="0" hangingPunct="1">
              <a:lnSpc>
                <a:spcPct val="107000"/>
              </a:lnSpc>
              <a:spcBef>
                <a:spcPts val="0"/>
              </a:spcBef>
              <a:spcAft>
                <a:spcPts val="800"/>
              </a:spcAft>
              <a:buFont typeface="Arial" panose="020B0604020202020204" pitchFamily="34" charset="0"/>
              <a:buChar char="•"/>
            </a:pPr>
            <a:r>
              <a:rPr lang="en-US" sz="1200" b="1" kern="1200" dirty="0" err="1">
                <a:effectLst/>
                <a:latin typeface="Times New Roman" panose="02020603050405020304" pitchFamily="18" charset="0"/>
                <a:ea typeface="Nirmala UI Semilight" panose="020B0402040204020203" pitchFamily="34" charset="0"/>
                <a:cs typeface="Times New Roman" panose="02020603050405020304" pitchFamily="18" charset="0"/>
              </a:rPr>
              <a:t>Hiv</a:t>
            </a:r>
            <a:r>
              <a:rPr lang="en-US" sz="1200" b="1" kern="1200" dirty="0">
                <a:effectLst/>
                <a:latin typeface="Times New Roman" panose="02020603050405020304" pitchFamily="18" charset="0"/>
                <a:ea typeface="Nirmala UI Semilight" panose="020B0402040204020203" pitchFamily="34" charset="0"/>
                <a:cs typeface="Times New Roman" panose="02020603050405020304" pitchFamily="18" charset="0"/>
              </a:rPr>
              <a:t> </a:t>
            </a:r>
            <a:r>
              <a:rPr lang="en-US" sz="1200" kern="1200" dirty="0">
                <a:effectLst/>
                <a:latin typeface="Times New Roman" panose="02020603050405020304" pitchFamily="18" charset="0"/>
                <a:ea typeface="Nirmala UI Semilight" panose="020B0402040204020203" pitchFamily="34" charset="0"/>
                <a:cs typeface="Times New Roman" panose="02020603050405020304" pitchFamily="18" charset="0"/>
              </a:rPr>
              <a:t>(Ratio): Deaths per 1000 live births by HIV for people under 5</a:t>
            </a:r>
            <a:endParaRPr lang="en-US" sz="1200" dirty="0">
              <a:effectLst/>
              <a:latin typeface="Times New Roman" panose="02020603050405020304" pitchFamily="18" charset="0"/>
              <a:cs typeface="Times New Roman" panose="02020603050405020304" pitchFamily="18" charset="0"/>
            </a:endParaRPr>
          </a:p>
          <a:p>
            <a:pPr marL="228600" marR="0" indent="-228600" rtl="0" eaLnBrk="1" latinLnBrk="0" hangingPunct="1">
              <a:lnSpc>
                <a:spcPct val="107000"/>
              </a:lnSpc>
              <a:spcBef>
                <a:spcPts val="0"/>
              </a:spcBef>
              <a:spcAft>
                <a:spcPts val="800"/>
              </a:spcAft>
              <a:buFont typeface="Arial" panose="020B0604020202020204" pitchFamily="34" charset="0"/>
              <a:buChar char="•"/>
            </a:pPr>
            <a:r>
              <a:rPr lang="en-US" sz="1200" b="1" kern="1200" dirty="0">
                <a:effectLst/>
                <a:latin typeface="Times New Roman" panose="02020603050405020304" pitchFamily="18" charset="0"/>
                <a:ea typeface="Nirmala UI Semilight" panose="020B0402040204020203" pitchFamily="34" charset="0"/>
                <a:cs typeface="Times New Roman" panose="02020603050405020304" pitchFamily="18" charset="0"/>
              </a:rPr>
              <a:t>GDP</a:t>
            </a:r>
            <a:r>
              <a:rPr lang="en-US" sz="1200" kern="1200" dirty="0">
                <a:effectLst/>
                <a:latin typeface="Times New Roman" panose="02020603050405020304" pitchFamily="18" charset="0"/>
                <a:ea typeface="Nirmala UI Semilight" panose="020B0402040204020203" pitchFamily="34" charset="0"/>
                <a:cs typeface="Times New Roman" panose="02020603050405020304" pitchFamily="18" charset="0"/>
              </a:rPr>
              <a:t> (Ratio): Gross Domestic Product per capita</a:t>
            </a:r>
            <a:endParaRPr lang="en-US" sz="1200" dirty="0">
              <a:effectLst/>
              <a:latin typeface="Times New Roman" panose="02020603050405020304" pitchFamily="18" charset="0"/>
              <a:cs typeface="Times New Roman" panose="02020603050405020304" pitchFamily="18" charset="0"/>
            </a:endParaRPr>
          </a:p>
          <a:p>
            <a:pPr marL="228600" marR="0" indent="-228600" rtl="0" eaLnBrk="1" latinLnBrk="0" hangingPunct="1">
              <a:lnSpc>
                <a:spcPct val="107000"/>
              </a:lnSpc>
              <a:spcBef>
                <a:spcPts val="0"/>
              </a:spcBef>
              <a:spcAft>
                <a:spcPts val="800"/>
              </a:spcAft>
              <a:buFont typeface="Arial" panose="020B0604020202020204" pitchFamily="34" charset="0"/>
              <a:buChar char="•"/>
            </a:pPr>
            <a:r>
              <a:rPr lang="en-US" sz="1200" b="1" kern="1200" dirty="0">
                <a:effectLst/>
                <a:latin typeface="Times New Roman" panose="02020603050405020304" pitchFamily="18" charset="0"/>
                <a:ea typeface="Nirmala UI Semilight" panose="020B0402040204020203" pitchFamily="34" charset="0"/>
                <a:cs typeface="Times New Roman" panose="02020603050405020304" pitchFamily="18" charset="0"/>
              </a:rPr>
              <a:t>Population</a:t>
            </a:r>
            <a:r>
              <a:rPr lang="en-US" sz="1200" kern="1200" dirty="0">
                <a:effectLst/>
                <a:latin typeface="Times New Roman" panose="02020603050405020304" pitchFamily="18" charset="0"/>
                <a:ea typeface="Nirmala UI Semilight" panose="020B0402040204020203" pitchFamily="34" charset="0"/>
                <a:cs typeface="Times New Roman" panose="02020603050405020304" pitchFamily="18" charset="0"/>
              </a:rPr>
              <a:t> (Ratio): Population </a:t>
            </a:r>
            <a:endParaRPr lang="en-US" sz="1200" dirty="0">
              <a:effectLst/>
              <a:latin typeface="Times New Roman" panose="02020603050405020304" pitchFamily="18" charset="0"/>
              <a:cs typeface="Times New Roman" panose="02020603050405020304" pitchFamily="18" charset="0"/>
            </a:endParaRPr>
          </a:p>
          <a:p>
            <a:pPr marL="228600" marR="0" indent="-228600" rtl="0" eaLnBrk="1" latinLnBrk="0" hangingPunct="1">
              <a:lnSpc>
                <a:spcPct val="107000"/>
              </a:lnSpc>
              <a:spcBef>
                <a:spcPts val="0"/>
              </a:spcBef>
              <a:spcAft>
                <a:spcPts val="800"/>
              </a:spcAft>
              <a:buFont typeface="Arial" panose="020B0604020202020204" pitchFamily="34" charset="0"/>
              <a:buChar char="•"/>
            </a:pPr>
            <a:r>
              <a:rPr lang="en-US" sz="1200" b="1" kern="1200" dirty="0" err="1">
                <a:effectLst/>
                <a:latin typeface="Times New Roman" panose="02020603050405020304" pitchFamily="18" charset="0"/>
                <a:ea typeface="Nirmala UI Semilight" panose="020B0402040204020203" pitchFamily="34" charset="0"/>
                <a:cs typeface="Times New Roman" panose="02020603050405020304" pitchFamily="18" charset="0"/>
              </a:rPr>
              <a:t>Income.composition.of.resources</a:t>
            </a:r>
            <a:r>
              <a:rPr lang="en-US" sz="1200" b="1" kern="1200" dirty="0">
                <a:effectLst/>
                <a:latin typeface="Times New Roman" panose="02020603050405020304" pitchFamily="18" charset="0"/>
                <a:ea typeface="Nirmala UI Semilight" panose="020B0402040204020203" pitchFamily="34" charset="0"/>
                <a:cs typeface="Times New Roman" panose="02020603050405020304" pitchFamily="18" charset="0"/>
              </a:rPr>
              <a:t> </a:t>
            </a:r>
            <a:r>
              <a:rPr lang="en-US" sz="1200" kern="1200" dirty="0">
                <a:effectLst/>
                <a:latin typeface="Times New Roman" panose="02020603050405020304" pitchFamily="18" charset="0"/>
                <a:ea typeface="Nirmala UI Semilight" panose="020B0402040204020203" pitchFamily="34" charset="0"/>
                <a:cs typeface="Times New Roman" panose="02020603050405020304" pitchFamily="18" charset="0"/>
              </a:rPr>
              <a:t>(Ratio): Income composition of resources </a:t>
            </a:r>
            <a:endParaRPr lang="en-US" sz="1200" dirty="0">
              <a:effectLst/>
              <a:latin typeface="Times New Roman" panose="02020603050405020304" pitchFamily="18" charset="0"/>
              <a:cs typeface="Times New Roman" panose="02020603050405020304" pitchFamily="18" charset="0"/>
            </a:endParaRPr>
          </a:p>
          <a:p>
            <a:pPr marL="228600" marR="0" indent="-228600" rtl="0" eaLnBrk="1" latinLnBrk="0" hangingPunct="1">
              <a:lnSpc>
                <a:spcPct val="107000"/>
              </a:lnSpc>
              <a:spcBef>
                <a:spcPts val="0"/>
              </a:spcBef>
              <a:spcAft>
                <a:spcPts val="800"/>
              </a:spcAft>
              <a:buFont typeface="Arial" panose="020B0604020202020204" pitchFamily="34" charset="0"/>
              <a:buChar char="•"/>
            </a:pPr>
            <a:r>
              <a:rPr lang="en-US" sz="1200" b="1" kern="1200" dirty="0">
                <a:effectLst/>
                <a:latin typeface="Times New Roman" panose="02020603050405020304" pitchFamily="18" charset="0"/>
                <a:ea typeface="Nirmala UI Semilight" panose="020B0402040204020203" pitchFamily="34" charset="0"/>
                <a:cs typeface="Times New Roman" panose="02020603050405020304" pitchFamily="18" charset="0"/>
              </a:rPr>
              <a:t>Schooling</a:t>
            </a:r>
            <a:r>
              <a:rPr lang="en-US" sz="1200" kern="1200" dirty="0">
                <a:effectLst/>
                <a:latin typeface="Times New Roman" panose="02020603050405020304" pitchFamily="18" charset="0"/>
                <a:ea typeface="Nirmala UI Semilight" panose="020B0402040204020203" pitchFamily="34" charset="0"/>
                <a:cs typeface="Times New Roman" panose="02020603050405020304" pitchFamily="18" charset="0"/>
              </a:rPr>
              <a:t> (Ratio): Average number of years of schooling</a:t>
            </a:r>
            <a:endParaRPr lang="en-US" sz="12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500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Title 1">
            <a:extLst>
              <a:ext uri="{FF2B5EF4-FFF2-40B4-BE49-F238E27FC236}">
                <a16:creationId xmlns:a16="http://schemas.microsoft.com/office/drawing/2014/main" id="{339F0007-F53B-7DF6-6B7B-778EE5759AD0}"/>
              </a:ext>
            </a:extLst>
          </p:cNvPr>
          <p:cNvSpPr>
            <a:spLocks noGrp="1"/>
          </p:cNvSpPr>
          <p:nvPr>
            <p:ph type="ctrTitle"/>
          </p:nvPr>
        </p:nvSpPr>
        <p:spPr>
          <a:xfrm>
            <a:off x="756968" y="1995887"/>
            <a:ext cx="3665507" cy="2037951"/>
          </a:xfrm>
        </p:spPr>
        <p:txBody>
          <a:bodyPr tIns="91440" bIns="91440" anchor="ctr">
            <a:normAutofit fontScale="90000"/>
          </a:bodyPr>
          <a:lstStyle/>
          <a:p>
            <a:r>
              <a:rPr lang="en-US"/>
              <a:t>Change in Life Expectancy</a:t>
            </a:r>
          </a:p>
        </p:txBody>
      </p:sp>
      <p:sp>
        <p:nvSpPr>
          <p:cNvPr id="13" name="Date Placeholder 12">
            <a:extLst>
              <a:ext uri="{FF2B5EF4-FFF2-40B4-BE49-F238E27FC236}">
                <a16:creationId xmlns:a16="http://schemas.microsoft.com/office/drawing/2014/main" id="{8FF23D78-716C-1D34-DB64-3583BD870439}"/>
              </a:ext>
            </a:extLst>
          </p:cNvPr>
          <p:cNvSpPr>
            <a:spLocks noGrp="1"/>
          </p:cNvSpPr>
          <p:nvPr>
            <p:ph type="dt" sz="half" idx="10"/>
          </p:nvPr>
        </p:nvSpPr>
        <p:spPr/>
        <p:txBody>
          <a:bodyPr>
            <a:normAutofit/>
          </a:bodyPr>
          <a:lstStyle/>
          <a:p>
            <a:pPr>
              <a:spcAft>
                <a:spcPts val="600"/>
              </a:spcAft>
            </a:pPr>
            <a:fld id="{228EC2C5-9872-462C-8F4F-DB498842F2D3}" type="datetime1">
              <a:rPr lang="en-US" smtClean="0"/>
              <a:pPr>
                <a:spcAft>
                  <a:spcPts val="600"/>
                </a:spcAft>
              </a:pPr>
              <a:t>4/25/2023</a:t>
            </a:fld>
            <a:endParaRPr lang="en-US"/>
          </a:p>
        </p:txBody>
      </p:sp>
      <p:sp>
        <p:nvSpPr>
          <p:cNvPr id="17" name="Slide Number Placeholder 14">
            <a:extLst>
              <a:ext uri="{FF2B5EF4-FFF2-40B4-BE49-F238E27FC236}">
                <a16:creationId xmlns:a16="http://schemas.microsoft.com/office/drawing/2014/main" id="{F56182AA-A724-809C-012E-85E453D9859E}"/>
              </a:ext>
            </a:extLst>
          </p:cNvPr>
          <p:cNvSpPr>
            <a:spLocks noGrp="1"/>
          </p:cNvSpPr>
          <p:nvPr>
            <p:ph type="sldNum" sz="quarter" idx="12"/>
          </p:nvPr>
        </p:nvSpPr>
        <p:spPr/>
        <p:txBody>
          <a:bodyPr>
            <a:normAutofit/>
          </a:bodyPr>
          <a:lstStyle/>
          <a:p>
            <a:pPr>
              <a:spcAft>
                <a:spcPts val="600"/>
              </a:spcAft>
            </a:pPr>
            <a:fld id="{1437450A-6C25-4B4D-B27D-E1E9B2CE4682}" type="slidenum">
              <a:rPr lang="en-US"/>
              <a:pPr>
                <a:spcAft>
                  <a:spcPts val="600"/>
                </a:spcAft>
              </a:pPr>
              <a:t>5</a:t>
            </a:fld>
            <a:endParaRPr lang="en-US"/>
          </a:p>
        </p:txBody>
      </p:sp>
      <p:pic>
        <p:nvPicPr>
          <p:cNvPr id="8" name="Picture 7">
            <a:extLst>
              <a:ext uri="{FF2B5EF4-FFF2-40B4-BE49-F238E27FC236}">
                <a16:creationId xmlns:a16="http://schemas.microsoft.com/office/drawing/2014/main" id="{65BDCD48-B677-4E59-9446-ADA96FC48F31}"/>
              </a:ext>
            </a:extLst>
          </p:cNvPr>
          <p:cNvPicPr>
            <a:picLocks noChangeAspect="1"/>
          </p:cNvPicPr>
          <p:nvPr/>
        </p:nvPicPr>
        <p:blipFill>
          <a:blip r:embed="rId2"/>
          <a:stretch>
            <a:fillRect/>
          </a:stretch>
        </p:blipFill>
        <p:spPr>
          <a:xfrm>
            <a:off x="4815152" y="601910"/>
            <a:ext cx="7376848" cy="5654180"/>
          </a:xfrm>
          <a:prstGeom prst="rect">
            <a:avLst/>
          </a:prstGeom>
          <a:noFill/>
        </p:spPr>
      </p:pic>
    </p:spTree>
    <p:extLst>
      <p:ext uri="{BB962C8B-B14F-4D97-AF65-F5344CB8AC3E}">
        <p14:creationId xmlns:p14="http://schemas.microsoft.com/office/powerpoint/2010/main" val="3889500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DE036-6EA7-4E72-82E6-971270D36AA8}"/>
              </a:ext>
            </a:extLst>
          </p:cNvPr>
          <p:cNvSpPr>
            <a:spLocks noGrp="1"/>
          </p:cNvSpPr>
          <p:nvPr>
            <p:ph type="ctrTitle"/>
          </p:nvPr>
        </p:nvSpPr>
        <p:spPr>
          <a:xfrm>
            <a:off x="0" y="0"/>
            <a:ext cx="3251200" cy="2037950"/>
          </a:xfrm>
        </p:spPr>
        <p:txBody>
          <a:bodyPr anchor="ctr">
            <a:noAutofit/>
          </a:bodyPr>
          <a:lstStyle/>
          <a:p>
            <a:r>
              <a:rPr lang="en-US" sz="3900" dirty="0"/>
              <a:t>Highest vs Lowest Life Expectancy</a:t>
            </a:r>
          </a:p>
        </p:txBody>
      </p:sp>
      <p:sp>
        <p:nvSpPr>
          <p:cNvPr id="32" name="Footer Placeholder 10">
            <a:extLst>
              <a:ext uri="{FF2B5EF4-FFF2-40B4-BE49-F238E27FC236}">
                <a16:creationId xmlns:a16="http://schemas.microsoft.com/office/drawing/2014/main" id="{FF7B63C9-EF5B-BF5B-2986-15837CCF22E9}"/>
              </a:ext>
            </a:extLst>
          </p:cNvPr>
          <p:cNvSpPr>
            <a:spLocks noGrp="1"/>
          </p:cNvSpPr>
          <p:nvPr>
            <p:ph type="ftr" sz="quarter" idx="11"/>
          </p:nvPr>
        </p:nvSpPr>
        <p:spPr/>
        <p:txBody>
          <a:bodyPr/>
          <a:lstStyle/>
          <a:p>
            <a:pPr>
              <a:spcAft>
                <a:spcPts val="600"/>
              </a:spcAft>
            </a:pPr>
            <a:r>
              <a:rPr lang="en-US" dirty="0"/>
              <a:t>Sample Footer Text</a:t>
            </a:r>
          </a:p>
        </p:txBody>
      </p:sp>
      <p:sp>
        <p:nvSpPr>
          <p:cNvPr id="19" name="Slide Number Placeholder 11">
            <a:extLst>
              <a:ext uri="{FF2B5EF4-FFF2-40B4-BE49-F238E27FC236}">
                <a16:creationId xmlns:a16="http://schemas.microsoft.com/office/drawing/2014/main" id="{693FD620-DC86-0F66-14DE-9D237204CB81}"/>
              </a:ext>
            </a:extLst>
          </p:cNvPr>
          <p:cNvSpPr>
            <a:spLocks noGrp="1"/>
          </p:cNvSpPr>
          <p:nvPr>
            <p:ph type="sldNum" sz="quarter" idx="12"/>
          </p:nvPr>
        </p:nvSpPr>
        <p:spPr/>
        <p:txBody>
          <a:bodyPr>
            <a:normAutofit/>
          </a:bodyPr>
          <a:lstStyle/>
          <a:p>
            <a:pPr>
              <a:spcAft>
                <a:spcPts val="600"/>
              </a:spcAft>
            </a:pPr>
            <a:fld id="{1437450A-6C25-4B4D-B27D-E1E9B2CE4682}" type="slidenum">
              <a:rPr lang="en-US" smtClean="0"/>
              <a:pPr>
                <a:spcAft>
                  <a:spcPts val="600"/>
                </a:spcAft>
              </a:pPr>
              <a:t>6</a:t>
            </a:fld>
            <a:endParaRPr lang="en-US"/>
          </a:p>
        </p:txBody>
      </p:sp>
      <p:pic>
        <p:nvPicPr>
          <p:cNvPr id="7" name="Content Placeholder 6">
            <a:extLst>
              <a:ext uri="{FF2B5EF4-FFF2-40B4-BE49-F238E27FC236}">
                <a16:creationId xmlns:a16="http://schemas.microsoft.com/office/drawing/2014/main" id="{D37E0566-E623-4C98-9B2B-B57715F08F85}"/>
              </a:ext>
            </a:extLst>
          </p:cNvPr>
          <p:cNvPicPr>
            <a:picLocks noGrp="1" noChangeAspect="1"/>
          </p:cNvPicPr>
          <p:nvPr>
            <p:ph idx="4294967295"/>
          </p:nvPr>
        </p:nvPicPr>
        <p:blipFill>
          <a:blip r:embed="rId2"/>
          <a:stretch>
            <a:fillRect/>
          </a:stretch>
        </p:blipFill>
        <p:spPr>
          <a:xfrm>
            <a:off x="3327199" y="21082"/>
            <a:ext cx="3475038" cy="3303587"/>
          </a:xfrm>
          <a:prstGeom prst="rect">
            <a:avLst/>
          </a:prstGeom>
          <a:noFill/>
        </p:spPr>
      </p:pic>
      <p:pic>
        <p:nvPicPr>
          <p:cNvPr id="8" name="Content Placeholder 4">
            <a:extLst>
              <a:ext uri="{FF2B5EF4-FFF2-40B4-BE49-F238E27FC236}">
                <a16:creationId xmlns:a16="http://schemas.microsoft.com/office/drawing/2014/main" id="{05699E4D-F1FA-4BD5-8271-E17AE7307F19}"/>
              </a:ext>
            </a:extLst>
          </p:cNvPr>
          <p:cNvPicPr>
            <a:picLocks noChangeAspect="1"/>
          </p:cNvPicPr>
          <p:nvPr/>
        </p:nvPicPr>
        <p:blipFill>
          <a:blip r:embed="rId3"/>
          <a:stretch>
            <a:fillRect/>
          </a:stretch>
        </p:blipFill>
        <p:spPr>
          <a:xfrm>
            <a:off x="6878237" y="21082"/>
            <a:ext cx="5313764" cy="6732056"/>
          </a:xfrm>
          <a:prstGeom prst="rect">
            <a:avLst/>
          </a:prstGeom>
          <a:noFill/>
        </p:spPr>
      </p:pic>
      <p:pic>
        <p:nvPicPr>
          <p:cNvPr id="6" name="Picture 5">
            <a:extLst>
              <a:ext uri="{FF2B5EF4-FFF2-40B4-BE49-F238E27FC236}">
                <a16:creationId xmlns:a16="http://schemas.microsoft.com/office/drawing/2014/main" id="{D47BC062-8E20-4907-AF31-C79FEDE8E22C}"/>
              </a:ext>
            </a:extLst>
          </p:cNvPr>
          <p:cNvPicPr>
            <a:picLocks noChangeAspect="1"/>
          </p:cNvPicPr>
          <p:nvPr/>
        </p:nvPicPr>
        <p:blipFill>
          <a:blip r:embed="rId4"/>
          <a:stretch>
            <a:fillRect/>
          </a:stretch>
        </p:blipFill>
        <p:spPr>
          <a:xfrm>
            <a:off x="3327199" y="3345219"/>
            <a:ext cx="3474719" cy="3407919"/>
          </a:xfrm>
          <a:prstGeom prst="rect">
            <a:avLst/>
          </a:prstGeom>
          <a:noFill/>
        </p:spPr>
      </p:pic>
      <p:pic>
        <p:nvPicPr>
          <p:cNvPr id="5" name="Picture 4">
            <a:extLst>
              <a:ext uri="{FF2B5EF4-FFF2-40B4-BE49-F238E27FC236}">
                <a16:creationId xmlns:a16="http://schemas.microsoft.com/office/drawing/2014/main" id="{B08385D7-67E8-4C2F-95F4-4CB066CD3AED}"/>
              </a:ext>
            </a:extLst>
          </p:cNvPr>
          <p:cNvPicPr>
            <a:picLocks noChangeAspect="1"/>
          </p:cNvPicPr>
          <p:nvPr/>
        </p:nvPicPr>
        <p:blipFill>
          <a:blip r:embed="rId5"/>
          <a:stretch>
            <a:fillRect/>
          </a:stretch>
        </p:blipFill>
        <p:spPr>
          <a:xfrm>
            <a:off x="151996" y="2037950"/>
            <a:ext cx="3098884" cy="4715188"/>
          </a:xfrm>
          <a:prstGeom prst="rect">
            <a:avLst/>
          </a:prstGeom>
          <a:noFill/>
        </p:spPr>
      </p:pic>
    </p:spTree>
    <p:extLst>
      <p:ext uri="{BB962C8B-B14F-4D97-AF65-F5344CB8AC3E}">
        <p14:creationId xmlns:p14="http://schemas.microsoft.com/office/powerpoint/2010/main" val="1170068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77EA7-394E-438E-82CB-0183677F6412}"/>
              </a:ext>
            </a:extLst>
          </p:cNvPr>
          <p:cNvSpPr>
            <a:spLocks noGrp="1"/>
          </p:cNvSpPr>
          <p:nvPr>
            <p:ph type="ctrTitle"/>
          </p:nvPr>
        </p:nvSpPr>
        <p:spPr>
          <a:xfrm>
            <a:off x="444665" y="2221503"/>
            <a:ext cx="5278651" cy="1817298"/>
          </a:xfrm>
        </p:spPr>
        <p:txBody>
          <a:bodyPr anchor="b">
            <a:normAutofit fontScale="90000"/>
          </a:bodyPr>
          <a:lstStyle/>
          <a:p>
            <a:r>
              <a:rPr lang="en-US" dirty="0"/>
              <a:t>Variables Impacting Life Expectancy</a:t>
            </a:r>
          </a:p>
        </p:txBody>
      </p:sp>
      <p:sp>
        <p:nvSpPr>
          <p:cNvPr id="11" name="Date Placeholder 14">
            <a:extLst>
              <a:ext uri="{FF2B5EF4-FFF2-40B4-BE49-F238E27FC236}">
                <a16:creationId xmlns:a16="http://schemas.microsoft.com/office/drawing/2014/main" id="{40B2BFB3-077E-1C22-E5F4-67C7B9A22BD2}"/>
              </a:ext>
            </a:extLst>
          </p:cNvPr>
          <p:cNvSpPr>
            <a:spLocks noGrp="1"/>
          </p:cNvSpPr>
          <p:nvPr>
            <p:ph type="dt" sz="half" idx="10"/>
          </p:nvPr>
        </p:nvSpPr>
        <p:spPr/>
        <p:txBody>
          <a:bodyPr/>
          <a:lstStyle/>
          <a:p>
            <a:pPr>
              <a:spcAft>
                <a:spcPts val="600"/>
              </a:spcAft>
            </a:pPr>
            <a:fld id="{193E7F94-4E6B-41F5-B100-61E79B740E8E}" type="datetime1">
              <a:rPr lang="en-US" smtClean="0"/>
              <a:pPr>
                <a:spcAft>
                  <a:spcPts val="600"/>
                </a:spcAft>
              </a:pPr>
              <a:t>4/25/2023</a:t>
            </a:fld>
            <a:endParaRPr lang="en-US"/>
          </a:p>
        </p:txBody>
      </p:sp>
      <p:sp>
        <p:nvSpPr>
          <p:cNvPr id="15" name="Slide Number Placeholder 16">
            <a:extLst>
              <a:ext uri="{FF2B5EF4-FFF2-40B4-BE49-F238E27FC236}">
                <a16:creationId xmlns:a16="http://schemas.microsoft.com/office/drawing/2014/main" id="{36B930DE-C7E1-5F3B-B308-C648F274FF42}"/>
              </a:ext>
            </a:extLst>
          </p:cNvPr>
          <p:cNvSpPr>
            <a:spLocks noGrp="1"/>
          </p:cNvSpPr>
          <p:nvPr>
            <p:ph type="sldNum" sz="quarter" idx="12"/>
          </p:nvPr>
        </p:nvSpPr>
        <p:spPr/>
        <p:txBody>
          <a:bodyPr/>
          <a:lstStyle/>
          <a:p>
            <a:pPr>
              <a:spcAft>
                <a:spcPts val="600"/>
              </a:spcAft>
            </a:pPr>
            <a:fld id="{1437450A-6C25-4B4D-B27D-E1E9B2CE4682}" type="slidenum">
              <a:rPr lang="en-US" smtClean="0"/>
              <a:pPr>
                <a:spcAft>
                  <a:spcPts val="600"/>
                </a:spcAft>
              </a:pPr>
              <a:t>7</a:t>
            </a:fld>
            <a:endParaRPr lang="en-US"/>
          </a:p>
        </p:txBody>
      </p:sp>
      <p:pic>
        <p:nvPicPr>
          <p:cNvPr id="4" name="Picture 3">
            <a:extLst>
              <a:ext uri="{FF2B5EF4-FFF2-40B4-BE49-F238E27FC236}">
                <a16:creationId xmlns:a16="http://schemas.microsoft.com/office/drawing/2014/main" id="{738DBBA7-96AE-4718-933D-45F16FD9297A}"/>
              </a:ext>
            </a:extLst>
          </p:cNvPr>
          <p:cNvPicPr>
            <a:picLocks noChangeAspect="1"/>
          </p:cNvPicPr>
          <p:nvPr/>
        </p:nvPicPr>
        <p:blipFill>
          <a:blip r:embed="rId2"/>
          <a:stretch>
            <a:fillRect/>
          </a:stretch>
        </p:blipFill>
        <p:spPr>
          <a:xfrm>
            <a:off x="5889071" y="377028"/>
            <a:ext cx="6006518" cy="5871372"/>
          </a:xfrm>
          <a:prstGeom prst="rect">
            <a:avLst/>
          </a:prstGeom>
          <a:noFill/>
        </p:spPr>
      </p:pic>
    </p:spTree>
    <p:extLst>
      <p:ext uri="{BB962C8B-B14F-4D97-AF65-F5344CB8AC3E}">
        <p14:creationId xmlns:p14="http://schemas.microsoft.com/office/powerpoint/2010/main" val="414370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9A4B5-025F-44A1-855E-0ACE4B01A025}"/>
              </a:ext>
            </a:extLst>
          </p:cNvPr>
          <p:cNvSpPr>
            <a:spLocks noGrp="1"/>
          </p:cNvSpPr>
          <p:nvPr>
            <p:ph type="ctrTitle"/>
          </p:nvPr>
        </p:nvSpPr>
        <p:spPr>
          <a:xfrm>
            <a:off x="756968" y="1995887"/>
            <a:ext cx="3665507" cy="2037951"/>
          </a:xfrm>
        </p:spPr>
        <p:txBody>
          <a:bodyPr anchor="ctr">
            <a:normAutofit fontScale="90000"/>
          </a:bodyPr>
          <a:lstStyle/>
          <a:p>
            <a:r>
              <a:rPr lang="en-US" dirty="0"/>
              <a:t>Schooling and Life Expectancy </a:t>
            </a:r>
          </a:p>
        </p:txBody>
      </p:sp>
      <p:sp>
        <p:nvSpPr>
          <p:cNvPr id="11" name="Date Placeholder 9">
            <a:extLst>
              <a:ext uri="{FF2B5EF4-FFF2-40B4-BE49-F238E27FC236}">
                <a16:creationId xmlns:a16="http://schemas.microsoft.com/office/drawing/2014/main" id="{82DEB276-8311-D167-F4A6-6AEF782978C1}"/>
              </a:ext>
            </a:extLst>
          </p:cNvPr>
          <p:cNvSpPr>
            <a:spLocks noGrp="1"/>
          </p:cNvSpPr>
          <p:nvPr>
            <p:ph type="dt" sz="half" idx="10"/>
          </p:nvPr>
        </p:nvSpPr>
        <p:spPr>
          <a:xfrm>
            <a:off x="2093791" y="4705947"/>
            <a:ext cx="991860" cy="365125"/>
          </a:xfrm>
        </p:spPr>
        <p:txBody>
          <a:bodyPr/>
          <a:lstStyle/>
          <a:p>
            <a:pPr>
              <a:spcAft>
                <a:spcPts val="600"/>
              </a:spcAft>
            </a:pPr>
            <a:r>
              <a:rPr lang="en-US" sz="2800" dirty="0"/>
              <a:t>.727</a:t>
            </a:r>
          </a:p>
        </p:txBody>
      </p:sp>
      <p:sp>
        <p:nvSpPr>
          <p:cNvPr id="13" name="Footer Placeholder 10">
            <a:extLst>
              <a:ext uri="{FF2B5EF4-FFF2-40B4-BE49-F238E27FC236}">
                <a16:creationId xmlns:a16="http://schemas.microsoft.com/office/drawing/2014/main" id="{A951C292-0895-FBAE-FACD-6218C51CE6CD}"/>
              </a:ext>
            </a:extLst>
          </p:cNvPr>
          <p:cNvSpPr>
            <a:spLocks noGrp="1"/>
          </p:cNvSpPr>
          <p:nvPr>
            <p:ph type="ftr" sz="quarter" idx="11"/>
          </p:nvPr>
        </p:nvSpPr>
        <p:spPr/>
        <p:txBody>
          <a:bodyPr/>
          <a:lstStyle/>
          <a:p>
            <a:pPr>
              <a:spcAft>
                <a:spcPts val="600"/>
              </a:spcAft>
            </a:pPr>
            <a:r>
              <a:rPr lang="en-US"/>
              <a:t>Sample Footer Text</a:t>
            </a:r>
          </a:p>
        </p:txBody>
      </p:sp>
      <p:sp>
        <p:nvSpPr>
          <p:cNvPr id="15" name="Slide Number Placeholder 11">
            <a:extLst>
              <a:ext uri="{FF2B5EF4-FFF2-40B4-BE49-F238E27FC236}">
                <a16:creationId xmlns:a16="http://schemas.microsoft.com/office/drawing/2014/main" id="{431ADC51-CCC5-C549-E32C-8D4B995D6344}"/>
              </a:ext>
            </a:extLst>
          </p:cNvPr>
          <p:cNvSpPr>
            <a:spLocks noGrp="1"/>
          </p:cNvSpPr>
          <p:nvPr>
            <p:ph type="sldNum" sz="quarter" idx="12"/>
          </p:nvPr>
        </p:nvSpPr>
        <p:spPr/>
        <p:txBody>
          <a:bodyPr/>
          <a:lstStyle/>
          <a:p>
            <a:pPr>
              <a:spcAft>
                <a:spcPts val="600"/>
              </a:spcAft>
            </a:pPr>
            <a:fld id="{1437450A-6C25-4B4D-B27D-E1E9B2CE4682}" type="slidenum">
              <a:rPr lang="en-US" smtClean="0"/>
              <a:pPr>
                <a:spcAft>
                  <a:spcPts val="600"/>
                </a:spcAft>
              </a:pPr>
              <a:t>8</a:t>
            </a:fld>
            <a:endParaRPr lang="en-US"/>
          </a:p>
        </p:txBody>
      </p:sp>
      <p:pic>
        <p:nvPicPr>
          <p:cNvPr id="4" name="Picture 3">
            <a:extLst>
              <a:ext uri="{FF2B5EF4-FFF2-40B4-BE49-F238E27FC236}">
                <a16:creationId xmlns:a16="http://schemas.microsoft.com/office/drawing/2014/main" id="{ABC3B77A-2B36-407E-BFBB-C53017B2739F}"/>
              </a:ext>
            </a:extLst>
          </p:cNvPr>
          <p:cNvPicPr>
            <a:picLocks noChangeAspect="1"/>
          </p:cNvPicPr>
          <p:nvPr/>
        </p:nvPicPr>
        <p:blipFill rotWithShape="1">
          <a:blip r:embed="rId2"/>
          <a:srcRect r="9917" b="-2"/>
          <a:stretch/>
        </p:blipFill>
        <p:spPr>
          <a:xfrm>
            <a:off x="5318622" y="493671"/>
            <a:ext cx="6231272" cy="5654970"/>
          </a:xfrm>
          <a:prstGeom prst="rect">
            <a:avLst/>
          </a:prstGeom>
          <a:noFill/>
        </p:spPr>
      </p:pic>
    </p:spTree>
    <p:extLst>
      <p:ext uri="{BB962C8B-B14F-4D97-AF65-F5344CB8AC3E}">
        <p14:creationId xmlns:p14="http://schemas.microsoft.com/office/powerpoint/2010/main" val="2114975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BD90-CCAC-4D50-849C-8BB663B9C2A2}"/>
              </a:ext>
            </a:extLst>
          </p:cNvPr>
          <p:cNvSpPr>
            <a:spLocks noGrp="1"/>
          </p:cNvSpPr>
          <p:nvPr>
            <p:ph type="ctrTitle"/>
          </p:nvPr>
        </p:nvSpPr>
        <p:spPr>
          <a:xfrm>
            <a:off x="385385" y="1658938"/>
            <a:ext cx="4327602" cy="2710983"/>
          </a:xfrm>
        </p:spPr>
        <p:txBody>
          <a:bodyPr anchor="ctr">
            <a:normAutofit fontScale="90000"/>
          </a:bodyPr>
          <a:lstStyle/>
          <a:p>
            <a:r>
              <a:rPr lang="en-US" dirty="0"/>
              <a:t>Life Expectancy and Income Composition</a:t>
            </a:r>
          </a:p>
        </p:txBody>
      </p:sp>
      <p:sp>
        <p:nvSpPr>
          <p:cNvPr id="15" name="Slide Number Placeholder 16">
            <a:extLst>
              <a:ext uri="{FF2B5EF4-FFF2-40B4-BE49-F238E27FC236}">
                <a16:creationId xmlns:a16="http://schemas.microsoft.com/office/drawing/2014/main" id="{36B930DE-C7E1-5F3B-B308-C648F274FF42}"/>
              </a:ext>
            </a:extLst>
          </p:cNvPr>
          <p:cNvSpPr>
            <a:spLocks noGrp="1"/>
          </p:cNvSpPr>
          <p:nvPr>
            <p:ph type="sldNum" sz="quarter" idx="12"/>
          </p:nvPr>
        </p:nvSpPr>
        <p:spPr/>
        <p:txBody>
          <a:bodyPr/>
          <a:lstStyle/>
          <a:p>
            <a:pPr>
              <a:spcAft>
                <a:spcPts val="600"/>
              </a:spcAft>
            </a:pPr>
            <a:fld id="{1437450A-6C25-4B4D-B27D-E1E9B2CE4682}" type="slidenum">
              <a:rPr lang="en-US" smtClean="0"/>
              <a:pPr>
                <a:spcAft>
                  <a:spcPts val="600"/>
                </a:spcAft>
              </a:pPr>
              <a:t>9</a:t>
            </a:fld>
            <a:endParaRPr lang="en-US"/>
          </a:p>
        </p:txBody>
      </p:sp>
      <p:pic>
        <p:nvPicPr>
          <p:cNvPr id="4" name="Content Placeholder 3">
            <a:extLst>
              <a:ext uri="{FF2B5EF4-FFF2-40B4-BE49-F238E27FC236}">
                <a16:creationId xmlns:a16="http://schemas.microsoft.com/office/drawing/2014/main" id="{602D2598-B2B8-4994-9530-92070DDA2633}"/>
              </a:ext>
            </a:extLst>
          </p:cNvPr>
          <p:cNvPicPr>
            <a:picLocks noGrp="1" noChangeAspect="1"/>
          </p:cNvPicPr>
          <p:nvPr>
            <p:ph idx="4294967295"/>
          </p:nvPr>
        </p:nvPicPr>
        <p:blipFill>
          <a:blip r:embed="rId2"/>
          <a:stretch>
            <a:fillRect/>
          </a:stretch>
        </p:blipFill>
        <p:spPr>
          <a:xfrm>
            <a:off x="5175187" y="716844"/>
            <a:ext cx="6672865" cy="5348993"/>
          </a:xfrm>
          <a:prstGeom prst="rect">
            <a:avLst/>
          </a:prstGeom>
          <a:noFill/>
        </p:spPr>
      </p:pic>
      <p:sp>
        <p:nvSpPr>
          <p:cNvPr id="10" name="Date Placeholder 9">
            <a:extLst>
              <a:ext uri="{FF2B5EF4-FFF2-40B4-BE49-F238E27FC236}">
                <a16:creationId xmlns:a16="http://schemas.microsoft.com/office/drawing/2014/main" id="{6D44AFC8-1C4E-4A30-850B-6D697FC06B85}"/>
              </a:ext>
            </a:extLst>
          </p:cNvPr>
          <p:cNvSpPr txBox="1">
            <a:spLocks/>
          </p:cNvSpPr>
          <p:nvPr/>
        </p:nvSpPr>
        <p:spPr>
          <a:xfrm>
            <a:off x="1969787" y="501649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2800" dirty="0"/>
              <a:t>.721</a:t>
            </a:r>
          </a:p>
        </p:txBody>
      </p:sp>
    </p:spTree>
    <p:extLst>
      <p:ext uri="{BB962C8B-B14F-4D97-AF65-F5344CB8AC3E}">
        <p14:creationId xmlns:p14="http://schemas.microsoft.com/office/powerpoint/2010/main" val="22220399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Retrospect</Template>
  <TotalTime>608</TotalTime>
  <Words>2007</Words>
  <Application>Microsoft Office PowerPoint</Application>
  <PresentationFormat>Widescreen</PresentationFormat>
  <Paragraphs>123</Paragraphs>
  <Slides>21</Slides>
  <Notes>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21</vt:i4>
      </vt:variant>
    </vt:vector>
  </HeadingPairs>
  <TitlesOfParts>
    <vt:vector size="37" baseType="lpstr">
      <vt:lpstr>Arial</vt:lpstr>
      <vt:lpstr>Calisto MT</vt:lpstr>
      <vt:lpstr>ff3</vt:lpstr>
      <vt:lpstr>Nirmala UI Semilight</vt:lpstr>
      <vt:lpstr>Roboto</vt:lpstr>
      <vt:lpstr>Segoe UI Historic</vt:lpstr>
      <vt:lpstr>Söhne</vt:lpstr>
      <vt:lpstr>STIXGeneral-Regular</vt:lpstr>
      <vt:lpstr>Times New Roman</vt:lpstr>
      <vt:lpstr>Tw Cen MT</vt:lpstr>
      <vt:lpstr>Tw Cen MT Condensed</vt:lpstr>
      <vt:lpstr>Wingdings</vt:lpstr>
      <vt:lpstr>Wingdings 2</vt:lpstr>
      <vt:lpstr>Wingdings 3</vt:lpstr>
      <vt:lpstr>Integral</vt:lpstr>
      <vt:lpstr>Slate</vt:lpstr>
      <vt:lpstr>Life Expectancy &amp; Oxidative Stress on Age</vt:lpstr>
      <vt:lpstr>Introduction</vt:lpstr>
      <vt:lpstr>Goals</vt:lpstr>
      <vt:lpstr>Country Data</vt:lpstr>
      <vt:lpstr>Change in Life Expectancy</vt:lpstr>
      <vt:lpstr>Highest vs Lowest Life Expectancy</vt:lpstr>
      <vt:lpstr>Variables Impacting Life Expectancy</vt:lpstr>
      <vt:lpstr>Schooling and Life Expectancy </vt:lpstr>
      <vt:lpstr>Life Expectancy and Income Composition</vt:lpstr>
      <vt:lpstr>Linear Regression</vt:lpstr>
      <vt:lpstr>Rate of Living</vt:lpstr>
      <vt:lpstr>Oxidative Stress</vt:lpstr>
      <vt:lpstr>Oxidative Stress Theory of Aging</vt:lpstr>
      <vt:lpstr>Free Radical Theory</vt:lpstr>
      <vt:lpstr>PowerPoint Presentation</vt:lpstr>
      <vt:lpstr>Oxidative Stress Equation</vt:lpstr>
      <vt:lpstr>Fold Change &amp; Oxidative Stress</vt:lpstr>
      <vt:lpstr>The Dataset: Gene Expression</vt:lpstr>
      <vt:lpstr>Correlation Coefficient </vt:lpstr>
      <vt:lpstr>Conclusion</vt:lpstr>
      <vt:lpstr>REFRENCES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 expectancy &amp; Oxidative Stress</dc:title>
  <dc:creator>Gaglani, Simran (Student)</dc:creator>
  <cp:lastModifiedBy>Gaglani, Simran (Student)</cp:lastModifiedBy>
  <cp:revision>4</cp:revision>
  <dcterms:created xsi:type="dcterms:W3CDTF">2023-04-25T06:47:34Z</dcterms:created>
  <dcterms:modified xsi:type="dcterms:W3CDTF">2023-04-25T17:23:40Z</dcterms:modified>
</cp:coreProperties>
</file>